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93" r:id="rId3"/>
    <p:sldId id="381" r:id="rId4"/>
    <p:sldId id="382" r:id="rId5"/>
    <p:sldId id="383" r:id="rId6"/>
    <p:sldId id="384" r:id="rId7"/>
    <p:sldId id="385"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401" r:id="rId24"/>
    <p:sldId id="402" r:id="rId25"/>
    <p:sldId id="403" r:id="rId26"/>
    <p:sldId id="404" r:id="rId27"/>
    <p:sldId id="405"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SCsBr7hijPo8wdXip7ofjw" hashData="elJapKQbHfnCI2H88gBU6LvVnLs"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39" autoAdjust="0"/>
    <p:restoredTop sz="94660"/>
  </p:normalViewPr>
  <p:slideViewPr>
    <p:cSldViewPr snapToGrid="0" showGuides="1">
      <p:cViewPr varScale="1">
        <p:scale>
          <a:sx n="45" d="100"/>
          <a:sy n="45" d="100"/>
        </p:scale>
        <p:origin x="-1310" y="-86"/>
      </p:cViewPr>
      <p:guideLst>
        <p:guide orient="horz" pos="1108"/>
        <p:guide pos="203"/>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3.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3.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737C4C-AB27-49A8-BD30-51BBD651B00F}" type="slidenum">
              <a:rPr lang="en-US"/>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058C21-137D-4BF0-BD1E-7465E8C27599}" type="slidenum">
              <a:rPr lang="en-US"/>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0C3849-0C8C-49AE-9339-AD04C5B8D1FF}" type="slidenum">
              <a:rPr lang="en-US"/>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3AB69B-627D-41C0-93D4-FB0964D3CB80}" type="slidenum">
              <a:rPr lang="en-US"/>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AA525F-C61D-45E2-80E3-022319C98B9E}" type="slidenum">
              <a:rPr lang="en-US"/>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63CDB38-EEC3-4F5F-8E16-D6D0B4B1EAE2}" type="slidenum">
              <a:rPr lang="en-US"/>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8B41573-34AC-4EC7-B7DC-711AB3D29727}" type="slidenum">
              <a:rPr lang="en-US"/>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9883BEC-D342-4836-B676-800DE9B31743}" type="slidenum">
              <a:rPr lang="en-US"/>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0C78936-D940-4835-86CE-86253C63B55E}" type="slidenum">
              <a:rPr lang="en-US"/>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C2FE49A-2CEF-4D02-B9B3-06F791BBB616}" type="slidenum">
              <a:rPr lang="en-US"/>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F42C90-F58D-4D28-9DA2-3F3A209A3FAE}" type="slidenum">
              <a:rPr lang="en-US"/>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30169BD-1C7A-4435-905D-03ABC47476D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7.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39.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4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47.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49.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3.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MARKETING / 05B</a:t>
            </a:r>
          </a:p>
        </p:txBody>
      </p:sp>
      <p:sp>
        <p:nvSpPr>
          <p:cNvPr id="20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059" name="Object 7"/>
          <p:cNvGraphicFramePr>
            <a:graphicFrameLocks noChangeAspect="1"/>
          </p:cNvGraphicFramePr>
          <p:nvPr/>
        </p:nvGraphicFramePr>
        <p:xfrm>
          <a:off x="322263" y="1758950"/>
          <a:ext cx="8632825" cy="4791075"/>
        </p:xfrm>
        <a:graphic>
          <a:graphicData uri="http://schemas.openxmlformats.org/presentationml/2006/ole">
            <p:oleObj spid="_x0000_s2059" name="Drawing" r:id="rId3" imgW="9342000" imgH="5181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13027" name="Rectangle 3"/>
          <p:cNvSpPr>
            <a:spLocks noGrp="1" noChangeArrowheads="1"/>
          </p:cNvSpPr>
          <p:nvPr>
            <p:ph type="subTitle" idx="1"/>
          </p:nvPr>
        </p:nvSpPr>
        <p:spPr>
          <a:xfrm>
            <a:off x="0" y="1066800"/>
            <a:ext cx="9144000" cy="609600"/>
          </a:xfrm>
        </p:spPr>
        <p:txBody>
          <a:bodyPr/>
          <a:lstStyle/>
          <a:p>
            <a:r>
              <a:rPr lang="en-US" sz="2800" b="1">
                <a:latin typeface="Tahoma" pitchFamily="34" charset="0"/>
              </a:rPr>
              <a:t>Porter’s generieke concurrentiestrategieën </a:t>
            </a:r>
            <a:r>
              <a:rPr lang="en-US" sz="2000" b="1">
                <a:latin typeface="Tahoma" pitchFamily="34" charset="0"/>
              </a:rPr>
              <a:t>(1980)</a:t>
            </a:r>
          </a:p>
        </p:txBody>
      </p:sp>
      <p:sp>
        <p:nvSpPr>
          <p:cNvPr id="51302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1302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513030" name="Object 6"/>
          <p:cNvGraphicFramePr>
            <a:graphicFrameLocks noChangeAspect="1"/>
          </p:cNvGraphicFramePr>
          <p:nvPr/>
        </p:nvGraphicFramePr>
        <p:xfrm>
          <a:off x="8594725" y="6388100"/>
          <a:ext cx="419100" cy="312738"/>
        </p:xfrm>
        <a:graphic>
          <a:graphicData uri="http://schemas.openxmlformats.org/presentationml/2006/ole">
            <p:oleObj spid="_x0000_s513030" name="Drawing" r:id="rId3" imgW="419040" imgH="312480" progId="Presentations.Drawing.16">
              <p:embed/>
            </p:oleObj>
          </a:graphicData>
        </a:graphic>
      </p:graphicFrame>
      <p:graphicFrame>
        <p:nvGraphicFramePr>
          <p:cNvPr id="513032" name="Object 8"/>
          <p:cNvGraphicFramePr>
            <a:graphicFrameLocks noChangeAspect="1"/>
          </p:cNvGraphicFramePr>
          <p:nvPr/>
        </p:nvGraphicFramePr>
        <p:xfrm>
          <a:off x="322263" y="1758950"/>
          <a:ext cx="8594725" cy="3489325"/>
        </p:xfrm>
        <a:graphic>
          <a:graphicData uri="http://schemas.openxmlformats.org/presentationml/2006/ole">
            <p:oleObj spid="_x0000_s513032" name="Drawing" r:id="rId4" imgW="8595360" imgH="3489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1405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Strategieën in de bedrijfskolom</a:t>
            </a:r>
            <a:endParaRPr lang="en-US" sz="2400" b="1">
              <a:latin typeface="Tahoma" pitchFamily="34" charset="0"/>
            </a:endParaRPr>
          </a:p>
        </p:txBody>
      </p:sp>
      <p:sp>
        <p:nvSpPr>
          <p:cNvPr id="5140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1405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514054" name="Object 6"/>
          <p:cNvGraphicFramePr>
            <a:graphicFrameLocks noChangeAspect="1"/>
          </p:cNvGraphicFramePr>
          <p:nvPr/>
        </p:nvGraphicFramePr>
        <p:xfrm>
          <a:off x="8594725" y="6388100"/>
          <a:ext cx="419100" cy="312738"/>
        </p:xfrm>
        <a:graphic>
          <a:graphicData uri="http://schemas.openxmlformats.org/presentationml/2006/ole">
            <p:oleObj spid="_x0000_s514054" name="Drawing" r:id="rId3" imgW="419040" imgH="312480" progId="Presentations.Drawing.16">
              <p:embed/>
            </p:oleObj>
          </a:graphicData>
        </a:graphic>
      </p:graphicFrame>
      <p:graphicFrame>
        <p:nvGraphicFramePr>
          <p:cNvPr id="514056" name="Object 8"/>
          <p:cNvGraphicFramePr>
            <a:graphicFrameLocks noChangeAspect="1"/>
          </p:cNvGraphicFramePr>
          <p:nvPr/>
        </p:nvGraphicFramePr>
        <p:xfrm>
          <a:off x="322263" y="1758950"/>
          <a:ext cx="8610600" cy="4195763"/>
        </p:xfrm>
        <a:graphic>
          <a:graphicData uri="http://schemas.openxmlformats.org/presentationml/2006/ole">
            <p:oleObj spid="_x0000_s514056" name="Drawing" r:id="rId4" imgW="8724960" imgH="42519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1507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Strategieën in de bedrijfskolom </a:t>
            </a:r>
            <a:r>
              <a:rPr lang="en-US" sz="2200" b="1">
                <a:latin typeface="Tahoma" pitchFamily="34" charset="0"/>
              </a:rPr>
              <a:t>(retail)</a:t>
            </a:r>
          </a:p>
        </p:txBody>
      </p:sp>
      <p:sp>
        <p:nvSpPr>
          <p:cNvPr id="51507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1507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515078" name="Object 6"/>
          <p:cNvGraphicFramePr>
            <a:graphicFrameLocks noChangeAspect="1"/>
          </p:cNvGraphicFramePr>
          <p:nvPr/>
        </p:nvGraphicFramePr>
        <p:xfrm>
          <a:off x="8594725" y="6388100"/>
          <a:ext cx="419100" cy="312738"/>
        </p:xfrm>
        <a:graphic>
          <a:graphicData uri="http://schemas.openxmlformats.org/presentationml/2006/ole">
            <p:oleObj spid="_x0000_s515078" name="Drawing" r:id="rId3" imgW="419040" imgH="312480" progId="Presentations.Drawing.16">
              <p:embed/>
            </p:oleObj>
          </a:graphicData>
        </a:graphic>
      </p:graphicFrame>
      <p:graphicFrame>
        <p:nvGraphicFramePr>
          <p:cNvPr id="515080" name="Object 8"/>
          <p:cNvGraphicFramePr>
            <a:graphicFrameLocks noChangeAspect="1"/>
          </p:cNvGraphicFramePr>
          <p:nvPr/>
        </p:nvGraphicFramePr>
        <p:xfrm>
          <a:off x="731838" y="1758950"/>
          <a:ext cx="7707312" cy="4549775"/>
        </p:xfrm>
        <a:graphic>
          <a:graphicData uri="http://schemas.openxmlformats.org/presentationml/2006/ole">
            <p:oleObj spid="_x0000_s515080" name="Drawing" r:id="rId4" imgW="7924680" imgH="46785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1609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Strategieën in de bedrijfskolom</a:t>
            </a:r>
            <a:endParaRPr lang="en-US" sz="2200" b="1">
              <a:latin typeface="Tahoma" pitchFamily="34" charset="0"/>
            </a:endParaRPr>
          </a:p>
        </p:txBody>
      </p:sp>
      <p:sp>
        <p:nvSpPr>
          <p:cNvPr id="51610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1610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516102" name="Object 6"/>
          <p:cNvGraphicFramePr>
            <a:graphicFrameLocks noChangeAspect="1"/>
          </p:cNvGraphicFramePr>
          <p:nvPr/>
        </p:nvGraphicFramePr>
        <p:xfrm>
          <a:off x="8594725" y="6388100"/>
          <a:ext cx="419100" cy="312738"/>
        </p:xfrm>
        <a:graphic>
          <a:graphicData uri="http://schemas.openxmlformats.org/presentationml/2006/ole">
            <p:oleObj spid="_x0000_s516102" name="Drawing" r:id="rId3" imgW="419040" imgH="312480" progId="Presentations.Drawing.16">
              <p:embed/>
            </p:oleObj>
          </a:graphicData>
        </a:graphic>
      </p:graphicFrame>
      <p:graphicFrame>
        <p:nvGraphicFramePr>
          <p:cNvPr id="516104" name="Object 8"/>
          <p:cNvGraphicFramePr>
            <a:graphicFrameLocks noChangeAspect="1"/>
          </p:cNvGraphicFramePr>
          <p:nvPr/>
        </p:nvGraphicFramePr>
        <p:xfrm>
          <a:off x="322263" y="1758950"/>
          <a:ext cx="8602662" cy="2943225"/>
        </p:xfrm>
        <a:graphic>
          <a:graphicData uri="http://schemas.openxmlformats.org/presentationml/2006/ole">
            <p:oleObj spid="_x0000_s516104" name="Drawing" r:id="rId4" imgW="9067680" imgH="31014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1712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Strategieën in de bedrijfskolom</a:t>
            </a:r>
            <a:endParaRPr lang="en-US" sz="2200" b="1">
              <a:latin typeface="Tahoma" pitchFamily="34" charset="0"/>
            </a:endParaRPr>
          </a:p>
        </p:txBody>
      </p:sp>
      <p:sp>
        <p:nvSpPr>
          <p:cNvPr id="5171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171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517126" name="Object 6"/>
          <p:cNvGraphicFramePr>
            <a:graphicFrameLocks noChangeAspect="1"/>
          </p:cNvGraphicFramePr>
          <p:nvPr/>
        </p:nvGraphicFramePr>
        <p:xfrm>
          <a:off x="8594725" y="6388100"/>
          <a:ext cx="419100" cy="312738"/>
        </p:xfrm>
        <a:graphic>
          <a:graphicData uri="http://schemas.openxmlformats.org/presentationml/2006/ole">
            <p:oleObj spid="_x0000_s517126" name="Drawing" r:id="rId3" imgW="419040" imgH="312480" progId="Presentations.Drawing.16">
              <p:embed/>
            </p:oleObj>
          </a:graphicData>
        </a:graphic>
      </p:graphicFrame>
      <p:graphicFrame>
        <p:nvGraphicFramePr>
          <p:cNvPr id="517128" name="Object 8"/>
          <p:cNvGraphicFramePr>
            <a:graphicFrameLocks noChangeAspect="1"/>
          </p:cNvGraphicFramePr>
          <p:nvPr/>
        </p:nvGraphicFramePr>
        <p:xfrm>
          <a:off x="322263" y="1758950"/>
          <a:ext cx="8609012" cy="4025900"/>
        </p:xfrm>
        <a:graphic>
          <a:graphicData uri="http://schemas.openxmlformats.org/presentationml/2006/ole">
            <p:oleObj spid="_x0000_s517128" name="Drawing" r:id="rId4" imgW="9060120" imgH="4236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1814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Strategieën in de bedrijfskolom</a:t>
            </a:r>
            <a:endParaRPr lang="en-US" sz="2200" b="1">
              <a:latin typeface="Tahoma" pitchFamily="34" charset="0"/>
            </a:endParaRPr>
          </a:p>
        </p:txBody>
      </p:sp>
      <p:sp>
        <p:nvSpPr>
          <p:cNvPr id="51814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1814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518150" name="Object 6"/>
          <p:cNvGraphicFramePr>
            <a:graphicFrameLocks noChangeAspect="1"/>
          </p:cNvGraphicFramePr>
          <p:nvPr/>
        </p:nvGraphicFramePr>
        <p:xfrm>
          <a:off x="8594725" y="6388100"/>
          <a:ext cx="419100" cy="312738"/>
        </p:xfrm>
        <a:graphic>
          <a:graphicData uri="http://schemas.openxmlformats.org/presentationml/2006/ole">
            <p:oleObj spid="_x0000_s518150" name="Drawing" r:id="rId3" imgW="419040" imgH="312480" progId="Presentations.Drawing.16">
              <p:embed/>
            </p:oleObj>
          </a:graphicData>
        </a:graphic>
      </p:graphicFrame>
      <p:graphicFrame>
        <p:nvGraphicFramePr>
          <p:cNvPr id="518152" name="Object 8"/>
          <p:cNvGraphicFramePr>
            <a:graphicFrameLocks noChangeAspect="1"/>
          </p:cNvGraphicFramePr>
          <p:nvPr/>
        </p:nvGraphicFramePr>
        <p:xfrm>
          <a:off x="322263" y="1758950"/>
          <a:ext cx="8620125" cy="3987800"/>
        </p:xfrm>
        <a:graphic>
          <a:graphicData uri="http://schemas.openxmlformats.org/presentationml/2006/ole">
            <p:oleObj spid="_x0000_s518152" name="Drawing" r:id="rId4" imgW="9167040" imgH="4236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1917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Strategieën in de bedrijfskolom</a:t>
            </a:r>
            <a:endParaRPr lang="en-US" sz="2200" b="1">
              <a:latin typeface="Tahoma" pitchFamily="34" charset="0"/>
            </a:endParaRPr>
          </a:p>
        </p:txBody>
      </p:sp>
      <p:sp>
        <p:nvSpPr>
          <p:cNvPr id="5191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1917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519174" name="Object 6"/>
          <p:cNvGraphicFramePr>
            <a:graphicFrameLocks noChangeAspect="1"/>
          </p:cNvGraphicFramePr>
          <p:nvPr/>
        </p:nvGraphicFramePr>
        <p:xfrm>
          <a:off x="8594725" y="6388100"/>
          <a:ext cx="419100" cy="312738"/>
        </p:xfrm>
        <a:graphic>
          <a:graphicData uri="http://schemas.openxmlformats.org/presentationml/2006/ole">
            <p:oleObj spid="_x0000_s519174" name="Drawing" r:id="rId3" imgW="419040" imgH="312480" progId="Presentations.Drawing.16">
              <p:embed/>
            </p:oleObj>
          </a:graphicData>
        </a:graphic>
      </p:graphicFrame>
      <p:graphicFrame>
        <p:nvGraphicFramePr>
          <p:cNvPr id="519176" name="Object 8"/>
          <p:cNvGraphicFramePr>
            <a:graphicFrameLocks noChangeAspect="1"/>
          </p:cNvGraphicFramePr>
          <p:nvPr/>
        </p:nvGraphicFramePr>
        <p:xfrm>
          <a:off x="322263" y="1758950"/>
          <a:ext cx="8548687" cy="3587750"/>
        </p:xfrm>
        <a:graphic>
          <a:graphicData uri="http://schemas.openxmlformats.org/presentationml/2006/ole">
            <p:oleObj spid="_x0000_s519176" name="Drawing" r:id="rId4" imgW="9197280" imgH="3855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2019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Strategieën in de bedrijfskolom</a:t>
            </a:r>
            <a:endParaRPr lang="en-US" sz="2200" b="1">
              <a:latin typeface="Tahoma" pitchFamily="34" charset="0"/>
            </a:endParaRPr>
          </a:p>
        </p:txBody>
      </p:sp>
      <p:sp>
        <p:nvSpPr>
          <p:cNvPr id="52019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2019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520198" name="Object 6"/>
          <p:cNvGraphicFramePr>
            <a:graphicFrameLocks noChangeAspect="1"/>
          </p:cNvGraphicFramePr>
          <p:nvPr/>
        </p:nvGraphicFramePr>
        <p:xfrm>
          <a:off x="8594725" y="6388100"/>
          <a:ext cx="419100" cy="312738"/>
        </p:xfrm>
        <a:graphic>
          <a:graphicData uri="http://schemas.openxmlformats.org/presentationml/2006/ole">
            <p:oleObj spid="_x0000_s520198" name="Drawing" r:id="rId3" imgW="419040" imgH="312480" progId="Presentations.Drawing.16">
              <p:embed/>
            </p:oleObj>
          </a:graphicData>
        </a:graphic>
      </p:graphicFrame>
      <p:graphicFrame>
        <p:nvGraphicFramePr>
          <p:cNvPr id="520200" name="Object 8"/>
          <p:cNvGraphicFramePr>
            <a:graphicFrameLocks noChangeAspect="1"/>
          </p:cNvGraphicFramePr>
          <p:nvPr/>
        </p:nvGraphicFramePr>
        <p:xfrm>
          <a:off x="322263" y="1758950"/>
          <a:ext cx="8604250" cy="3960813"/>
        </p:xfrm>
        <a:graphic>
          <a:graphicData uri="http://schemas.openxmlformats.org/presentationml/2006/ole">
            <p:oleObj spid="_x0000_s520200" name="Drawing" r:id="rId4" imgW="9212760" imgH="4236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2121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Groeistrategieën van Igor Ansoff </a:t>
            </a:r>
            <a:r>
              <a:rPr lang="en-US" sz="2200" b="1">
                <a:latin typeface="Tahoma" pitchFamily="34" charset="0"/>
              </a:rPr>
              <a:t>(1957)</a:t>
            </a:r>
          </a:p>
        </p:txBody>
      </p:sp>
      <p:sp>
        <p:nvSpPr>
          <p:cNvPr id="52122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21222" name="Object 6"/>
          <p:cNvGraphicFramePr>
            <a:graphicFrameLocks noChangeAspect="1"/>
          </p:cNvGraphicFramePr>
          <p:nvPr/>
        </p:nvGraphicFramePr>
        <p:xfrm>
          <a:off x="8594725" y="6388100"/>
          <a:ext cx="419100" cy="312738"/>
        </p:xfrm>
        <a:graphic>
          <a:graphicData uri="http://schemas.openxmlformats.org/presentationml/2006/ole">
            <p:oleObj spid="_x0000_s521222" name="Drawing" r:id="rId3" imgW="419040" imgH="312480" progId="Presentations.Drawing.16">
              <p:embed/>
            </p:oleObj>
          </a:graphicData>
        </a:graphic>
      </p:graphicFrame>
      <p:graphicFrame>
        <p:nvGraphicFramePr>
          <p:cNvPr id="521224" name="Object 8"/>
          <p:cNvGraphicFramePr>
            <a:graphicFrameLocks noChangeAspect="1"/>
          </p:cNvGraphicFramePr>
          <p:nvPr/>
        </p:nvGraphicFramePr>
        <p:xfrm>
          <a:off x="582613" y="2217738"/>
          <a:ext cx="8169275" cy="3268662"/>
        </p:xfrm>
        <a:graphic>
          <a:graphicData uri="http://schemas.openxmlformats.org/presentationml/2006/ole">
            <p:oleObj spid="_x0000_s521224" name="Drawing" r:id="rId4" imgW="8168760" imgH="32691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2224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Groeistrategieën van Igor Ansoff</a:t>
            </a:r>
            <a:endParaRPr lang="en-US" sz="2200" b="1">
              <a:latin typeface="Tahoma" pitchFamily="34" charset="0"/>
            </a:endParaRPr>
          </a:p>
        </p:txBody>
      </p:sp>
      <p:sp>
        <p:nvSpPr>
          <p:cNvPr id="52224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22245" name="Object 5"/>
          <p:cNvGraphicFramePr>
            <a:graphicFrameLocks noChangeAspect="1"/>
          </p:cNvGraphicFramePr>
          <p:nvPr/>
        </p:nvGraphicFramePr>
        <p:xfrm>
          <a:off x="8594725" y="6388100"/>
          <a:ext cx="419100" cy="312738"/>
        </p:xfrm>
        <a:graphic>
          <a:graphicData uri="http://schemas.openxmlformats.org/presentationml/2006/ole">
            <p:oleObj spid="_x0000_s522245" name="Drawing" r:id="rId3" imgW="419040" imgH="312480" progId="Presentations.Drawing.16">
              <p:embed/>
            </p:oleObj>
          </a:graphicData>
        </a:graphic>
      </p:graphicFrame>
      <p:graphicFrame>
        <p:nvGraphicFramePr>
          <p:cNvPr id="522248" name="Object 8"/>
          <p:cNvGraphicFramePr>
            <a:graphicFrameLocks noChangeAspect="1"/>
          </p:cNvGraphicFramePr>
          <p:nvPr/>
        </p:nvGraphicFramePr>
        <p:xfrm>
          <a:off x="322263" y="1758950"/>
          <a:ext cx="8570912" cy="3556000"/>
        </p:xfrm>
        <a:graphic>
          <a:graphicData uri="http://schemas.openxmlformats.org/presentationml/2006/ole">
            <p:oleObj spid="_x0000_s522248" name="Drawing" r:id="rId4" imgW="9212760" imgH="3817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33997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Aspecten keuze voor strategie(ën)</a:t>
            </a:r>
          </a:p>
        </p:txBody>
      </p:sp>
      <p:sp>
        <p:nvSpPr>
          <p:cNvPr id="3399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3997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39974" name="Object 6"/>
          <p:cNvGraphicFramePr>
            <a:graphicFrameLocks noChangeAspect="1"/>
          </p:cNvGraphicFramePr>
          <p:nvPr/>
        </p:nvGraphicFramePr>
        <p:xfrm>
          <a:off x="8594725" y="6388100"/>
          <a:ext cx="419100" cy="312738"/>
        </p:xfrm>
        <a:graphic>
          <a:graphicData uri="http://schemas.openxmlformats.org/presentationml/2006/ole">
            <p:oleObj spid="_x0000_s339974" name="Drawing" r:id="rId3" imgW="419040" imgH="312480" progId="Presentations.Drawing.16">
              <p:embed/>
            </p:oleObj>
          </a:graphicData>
        </a:graphic>
      </p:graphicFrame>
      <p:graphicFrame>
        <p:nvGraphicFramePr>
          <p:cNvPr id="339980" name="Object 12"/>
          <p:cNvGraphicFramePr>
            <a:graphicFrameLocks noChangeAspect="1"/>
          </p:cNvGraphicFramePr>
          <p:nvPr/>
        </p:nvGraphicFramePr>
        <p:xfrm>
          <a:off x="322263" y="1758950"/>
          <a:ext cx="8567737" cy="4183063"/>
        </p:xfrm>
        <a:graphic>
          <a:graphicData uri="http://schemas.openxmlformats.org/presentationml/2006/ole">
            <p:oleObj spid="_x0000_s339980" name="Drawing" r:id="rId4" imgW="8679240" imgH="4236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2326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Groeistrategieën van Igor Ansoff</a:t>
            </a:r>
            <a:endParaRPr lang="en-US" sz="2200" b="1">
              <a:latin typeface="Tahoma" pitchFamily="34" charset="0"/>
            </a:endParaRPr>
          </a:p>
        </p:txBody>
      </p:sp>
      <p:sp>
        <p:nvSpPr>
          <p:cNvPr id="52326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23269" name="Object 5"/>
          <p:cNvGraphicFramePr>
            <a:graphicFrameLocks noChangeAspect="1"/>
          </p:cNvGraphicFramePr>
          <p:nvPr/>
        </p:nvGraphicFramePr>
        <p:xfrm>
          <a:off x="8594725" y="6388100"/>
          <a:ext cx="419100" cy="312738"/>
        </p:xfrm>
        <a:graphic>
          <a:graphicData uri="http://schemas.openxmlformats.org/presentationml/2006/ole">
            <p:oleObj spid="_x0000_s523269" name="Drawing" r:id="rId3" imgW="419040" imgH="312480" progId="Presentations.Drawing.16">
              <p:embed/>
            </p:oleObj>
          </a:graphicData>
        </a:graphic>
      </p:graphicFrame>
      <p:graphicFrame>
        <p:nvGraphicFramePr>
          <p:cNvPr id="523271" name="Object 7"/>
          <p:cNvGraphicFramePr>
            <a:graphicFrameLocks noChangeAspect="1"/>
          </p:cNvGraphicFramePr>
          <p:nvPr/>
        </p:nvGraphicFramePr>
        <p:xfrm>
          <a:off x="322263" y="1758950"/>
          <a:ext cx="8574087" cy="2890838"/>
        </p:xfrm>
        <a:graphic>
          <a:graphicData uri="http://schemas.openxmlformats.org/presentationml/2006/ole">
            <p:oleObj spid="_x0000_s523271" name="Drawing" r:id="rId4" imgW="9212760" imgH="31014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2429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Groeistrategieën van Igor Ansoff</a:t>
            </a:r>
            <a:endParaRPr lang="en-US" sz="2200" b="1">
              <a:latin typeface="Tahoma" pitchFamily="34" charset="0"/>
            </a:endParaRPr>
          </a:p>
        </p:txBody>
      </p:sp>
      <p:sp>
        <p:nvSpPr>
          <p:cNvPr id="52429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24293" name="Object 5"/>
          <p:cNvGraphicFramePr>
            <a:graphicFrameLocks noChangeAspect="1"/>
          </p:cNvGraphicFramePr>
          <p:nvPr/>
        </p:nvGraphicFramePr>
        <p:xfrm>
          <a:off x="8594725" y="6388100"/>
          <a:ext cx="419100" cy="312738"/>
        </p:xfrm>
        <a:graphic>
          <a:graphicData uri="http://schemas.openxmlformats.org/presentationml/2006/ole">
            <p:oleObj spid="_x0000_s524293" name="Drawing" r:id="rId3" imgW="419040" imgH="312480" progId="Presentations.Drawing.16">
              <p:embed/>
            </p:oleObj>
          </a:graphicData>
        </a:graphic>
      </p:graphicFrame>
      <p:graphicFrame>
        <p:nvGraphicFramePr>
          <p:cNvPr id="524295" name="Object 7"/>
          <p:cNvGraphicFramePr>
            <a:graphicFrameLocks noChangeAspect="1"/>
          </p:cNvGraphicFramePr>
          <p:nvPr/>
        </p:nvGraphicFramePr>
        <p:xfrm>
          <a:off x="322263" y="1758950"/>
          <a:ext cx="8577262" cy="2892425"/>
        </p:xfrm>
        <a:graphic>
          <a:graphicData uri="http://schemas.openxmlformats.org/presentationml/2006/ole">
            <p:oleObj spid="_x0000_s524295" name="Drawing" r:id="rId4" imgW="9212760" imgH="31014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2531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Groeistrategieën van Philip Kotler</a:t>
            </a:r>
            <a:endParaRPr lang="en-US" sz="2200" b="1">
              <a:latin typeface="Tahoma" pitchFamily="34" charset="0"/>
            </a:endParaRPr>
          </a:p>
        </p:txBody>
      </p:sp>
      <p:sp>
        <p:nvSpPr>
          <p:cNvPr id="52531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25317" name="Object 5"/>
          <p:cNvGraphicFramePr>
            <a:graphicFrameLocks noChangeAspect="1"/>
          </p:cNvGraphicFramePr>
          <p:nvPr/>
        </p:nvGraphicFramePr>
        <p:xfrm>
          <a:off x="8594725" y="6388100"/>
          <a:ext cx="419100" cy="312738"/>
        </p:xfrm>
        <a:graphic>
          <a:graphicData uri="http://schemas.openxmlformats.org/presentationml/2006/ole">
            <p:oleObj spid="_x0000_s525317" name="Drawing" r:id="rId3" imgW="419040" imgH="312480" progId="Presentations.Drawing.16">
              <p:embed/>
            </p:oleObj>
          </a:graphicData>
        </a:graphic>
      </p:graphicFrame>
      <p:graphicFrame>
        <p:nvGraphicFramePr>
          <p:cNvPr id="525319" name="Object 7"/>
          <p:cNvGraphicFramePr>
            <a:graphicFrameLocks noChangeAspect="1"/>
          </p:cNvGraphicFramePr>
          <p:nvPr/>
        </p:nvGraphicFramePr>
        <p:xfrm>
          <a:off x="609600" y="1758950"/>
          <a:ext cx="7978775" cy="4275138"/>
        </p:xfrm>
        <a:graphic>
          <a:graphicData uri="http://schemas.openxmlformats.org/presentationml/2006/ole">
            <p:oleObj spid="_x0000_s525319" name="Drawing" r:id="rId4" imgW="7978320" imgH="42750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2633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Groeistrategieën van Philip Kotler</a:t>
            </a:r>
            <a:endParaRPr lang="en-US" sz="2200" b="1">
              <a:latin typeface="Tahoma" pitchFamily="34" charset="0"/>
            </a:endParaRPr>
          </a:p>
        </p:txBody>
      </p:sp>
      <p:sp>
        <p:nvSpPr>
          <p:cNvPr id="52634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26341" name="Object 5"/>
          <p:cNvGraphicFramePr>
            <a:graphicFrameLocks noChangeAspect="1"/>
          </p:cNvGraphicFramePr>
          <p:nvPr/>
        </p:nvGraphicFramePr>
        <p:xfrm>
          <a:off x="8594725" y="6388100"/>
          <a:ext cx="419100" cy="312738"/>
        </p:xfrm>
        <a:graphic>
          <a:graphicData uri="http://schemas.openxmlformats.org/presentationml/2006/ole">
            <p:oleObj spid="_x0000_s526341" name="Drawing" r:id="rId3" imgW="419040" imgH="312480" progId="Presentations.Drawing.16">
              <p:embed/>
            </p:oleObj>
          </a:graphicData>
        </a:graphic>
      </p:graphicFrame>
      <p:graphicFrame>
        <p:nvGraphicFramePr>
          <p:cNvPr id="526343" name="Object 7"/>
          <p:cNvGraphicFramePr>
            <a:graphicFrameLocks noChangeAspect="1"/>
          </p:cNvGraphicFramePr>
          <p:nvPr/>
        </p:nvGraphicFramePr>
        <p:xfrm>
          <a:off x="322263" y="1758950"/>
          <a:ext cx="8605837" cy="2878138"/>
        </p:xfrm>
        <a:graphic>
          <a:graphicData uri="http://schemas.openxmlformats.org/presentationml/2006/ole">
            <p:oleObj spid="_x0000_s526343" name="Drawing" r:id="rId4" imgW="9288720" imgH="31014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2736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Groeistrategieën van Philip Kotler</a:t>
            </a:r>
            <a:endParaRPr lang="en-US" sz="2200" b="1">
              <a:latin typeface="Tahoma" pitchFamily="34" charset="0"/>
            </a:endParaRPr>
          </a:p>
        </p:txBody>
      </p:sp>
      <p:sp>
        <p:nvSpPr>
          <p:cNvPr id="52736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27365" name="Object 5"/>
          <p:cNvGraphicFramePr>
            <a:graphicFrameLocks noChangeAspect="1"/>
          </p:cNvGraphicFramePr>
          <p:nvPr/>
        </p:nvGraphicFramePr>
        <p:xfrm>
          <a:off x="8594725" y="6388100"/>
          <a:ext cx="419100" cy="312738"/>
        </p:xfrm>
        <a:graphic>
          <a:graphicData uri="http://schemas.openxmlformats.org/presentationml/2006/ole">
            <p:oleObj spid="_x0000_s527365" name="Drawing" r:id="rId3" imgW="419040" imgH="312480" progId="Presentations.Drawing.16">
              <p:embed/>
            </p:oleObj>
          </a:graphicData>
        </a:graphic>
      </p:graphicFrame>
      <p:graphicFrame>
        <p:nvGraphicFramePr>
          <p:cNvPr id="527367" name="Object 7"/>
          <p:cNvGraphicFramePr>
            <a:graphicFrameLocks noChangeAspect="1"/>
          </p:cNvGraphicFramePr>
          <p:nvPr/>
        </p:nvGraphicFramePr>
        <p:xfrm>
          <a:off x="1993900" y="1758950"/>
          <a:ext cx="5045075" cy="4754563"/>
        </p:xfrm>
        <a:graphic>
          <a:graphicData uri="http://schemas.openxmlformats.org/presentationml/2006/ole">
            <p:oleObj spid="_x0000_s527367" name="Drawing" r:id="rId4" imgW="5044320" imgH="47548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2838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Groeistrategieën van Philip Kotler</a:t>
            </a:r>
            <a:endParaRPr lang="en-US" sz="2200" b="1">
              <a:latin typeface="Tahoma" pitchFamily="34" charset="0"/>
            </a:endParaRPr>
          </a:p>
        </p:txBody>
      </p:sp>
      <p:sp>
        <p:nvSpPr>
          <p:cNvPr id="52838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28389" name="Object 5"/>
          <p:cNvGraphicFramePr>
            <a:graphicFrameLocks noChangeAspect="1"/>
          </p:cNvGraphicFramePr>
          <p:nvPr/>
        </p:nvGraphicFramePr>
        <p:xfrm>
          <a:off x="8594725" y="6388100"/>
          <a:ext cx="419100" cy="312738"/>
        </p:xfrm>
        <a:graphic>
          <a:graphicData uri="http://schemas.openxmlformats.org/presentationml/2006/ole">
            <p:oleObj spid="_x0000_s528389" name="Drawing" r:id="rId3" imgW="419040" imgH="312480" progId="Presentations.Drawing.16">
              <p:embed/>
            </p:oleObj>
          </a:graphicData>
        </a:graphic>
      </p:graphicFrame>
      <p:graphicFrame>
        <p:nvGraphicFramePr>
          <p:cNvPr id="528391" name="Object 7"/>
          <p:cNvGraphicFramePr>
            <a:graphicFrameLocks noChangeAspect="1"/>
          </p:cNvGraphicFramePr>
          <p:nvPr/>
        </p:nvGraphicFramePr>
        <p:xfrm>
          <a:off x="322263" y="1758950"/>
          <a:ext cx="8555037" cy="3587750"/>
        </p:xfrm>
        <a:graphic>
          <a:graphicData uri="http://schemas.openxmlformats.org/presentationml/2006/ole">
            <p:oleObj spid="_x0000_s528391" name="Drawing" r:id="rId4" imgW="9204840" imgH="3855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2941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Groeistrategieën van Philip Kotler</a:t>
            </a:r>
            <a:endParaRPr lang="en-US" sz="2200" b="1">
              <a:latin typeface="Tahoma" pitchFamily="34" charset="0"/>
            </a:endParaRPr>
          </a:p>
        </p:txBody>
      </p:sp>
      <p:sp>
        <p:nvSpPr>
          <p:cNvPr id="52941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29413" name="Object 5"/>
          <p:cNvGraphicFramePr>
            <a:graphicFrameLocks noChangeAspect="1"/>
          </p:cNvGraphicFramePr>
          <p:nvPr/>
        </p:nvGraphicFramePr>
        <p:xfrm>
          <a:off x="8594725" y="6388100"/>
          <a:ext cx="419100" cy="312738"/>
        </p:xfrm>
        <a:graphic>
          <a:graphicData uri="http://schemas.openxmlformats.org/presentationml/2006/ole">
            <p:oleObj spid="_x0000_s529413" name="Drawing" r:id="rId3" imgW="419040" imgH="312480" progId="Presentations.Drawing.16">
              <p:embed/>
            </p:oleObj>
          </a:graphicData>
        </a:graphic>
      </p:graphicFrame>
      <p:graphicFrame>
        <p:nvGraphicFramePr>
          <p:cNvPr id="529415" name="Object 7"/>
          <p:cNvGraphicFramePr>
            <a:graphicFrameLocks noChangeAspect="1"/>
          </p:cNvGraphicFramePr>
          <p:nvPr/>
        </p:nvGraphicFramePr>
        <p:xfrm>
          <a:off x="322263" y="1758950"/>
          <a:ext cx="8578850" cy="3249613"/>
        </p:xfrm>
        <a:graphic>
          <a:graphicData uri="http://schemas.openxmlformats.org/presentationml/2006/ole">
            <p:oleObj spid="_x0000_s529415" name="Drawing" r:id="rId4" imgW="9204840" imgH="3482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3043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Groeistrategieën van Philip Kotler</a:t>
            </a:r>
            <a:endParaRPr lang="en-US" sz="2200" b="1">
              <a:latin typeface="Tahoma" pitchFamily="34" charset="0"/>
            </a:endParaRPr>
          </a:p>
        </p:txBody>
      </p:sp>
      <p:sp>
        <p:nvSpPr>
          <p:cNvPr id="53043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30437" name="Object 5"/>
          <p:cNvGraphicFramePr>
            <a:graphicFrameLocks noChangeAspect="1"/>
          </p:cNvGraphicFramePr>
          <p:nvPr/>
        </p:nvGraphicFramePr>
        <p:xfrm>
          <a:off x="8594725" y="6388100"/>
          <a:ext cx="419100" cy="312738"/>
        </p:xfrm>
        <a:graphic>
          <a:graphicData uri="http://schemas.openxmlformats.org/presentationml/2006/ole">
            <p:oleObj spid="_x0000_s530437" name="Drawing" r:id="rId3" imgW="419040" imgH="312480" progId="Presentations.Drawing.16">
              <p:embed/>
            </p:oleObj>
          </a:graphicData>
        </a:graphic>
      </p:graphicFrame>
      <p:graphicFrame>
        <p:nvGraphicFramePr>
          <p:cNvPr id="530439" name="Object 7"/>
          <p:cNvGraphicFramePr>
            <a:graphicFrameLocks noChangeAspect="1"/>
          </p:cNvGraphicFramePr>
          <p:nvPr/>
        </p:nvGraphicFramePr>
        <p:xfrm>
          <a:off x="322263" y="1758950"/>
          <a:ext cx="8566150" cy="2890838"/>
        </p:xfrm>
        <a:graphic>
          <a:graphicData uri="http://schemas.openxmlformats.org/presentationml/2006/ole">
            <p:oleObj spid="_x0000_s530439" name="Drawing" r:id="rId4" imgW="9204840" imgH="31014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0585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Aspecten keuze voor strategie(ën)</a:t>
            </a:r>
          </a:p>
        </p:txBody>
      </p:sp>
      <p:sp>
        <p:nvSpPr>
          <p:cNvPr id="50586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0586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505862" name="Object 6"/>
          <p:cNvGraphicFramePr>
            <a:graphicFrameLocks noChangeAspect="1"/>
          </p:cNvGraphicFramePr>
          <p:nvPr/>
        </p:nvGraphicFramePr>
        <p:xfrm>
          <a:off x="8594725" y="6388100"/>
          <a:ext cx="419100" cy="312738"/>
        </p:xfrm>
        <a:graphic>
          <a:graphicData uri="http://schemas.openxmlformats.org/presentationml/2006/ole">
            <p:oleObj spid="_x0000_s505862" name="Drawing" r:id="rId3" imgW="419040" imgH="312480" progId="Presentations.Drawing.16">
              <p:embed/>
            </p:oleObj>
          </a:graphicData>
        </a:graphic>
      </p:graphicFrame>
      <p:graphicFrame>
        <p:nvGraphicFramePr>
          <p:cNvPr id="505864" name="Object 8"/>
          <p:cNvGraphicFramePr>
            <a:graphicFrameLocks noChangeAspect="1"/>
          </p:cNvGraphicFramePr>
          <p:nvPr/>
        </p:nvGraphicFramePr>
        <p:xfrm>
          <a:off x="322263" y="1758950"/>
          <a:ext cx="8594725" cy="3938588"/>
        </p:xfrm>
        <a:graphic>
          <a:graphicData uri="http://schemas.openxmlformats.org/presentationml/2006/ole">
            <p:oleObj spid="_x0000_s505864" name="Drawing" r:id="rId4" imgW="9304200" imgH="42595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0688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Overwegingen</a:t>
            </a:r>
          </a:p>
        </p:txBody>
      </p:sp>
      <p:sp>
        <p:nvSpPr>
          <p:cNvPr id="50688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0688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506886" name="Object 6"/>
          <p:cNvGraphicFramePr>
            <a:graphicFrameLocks noChangeAspect="1"/>
          </p:cNvGraphicFramePr>
          <p:nvPr/>
        </p:nvGraphicFramePr>
        <p:xfrm>
          <a:off x="8594725" y="6388100"/>
          <a:ext cx="419100" cy="312738"/>
        </p:xfrm>
        <a:graphic>
          <a:graphicData uri="http://schemas.openxmlformats.org/presentationml/2006/ole">
            <p:oleObj spid="_x0000_s506886" name="Drawing" r:id="rId3" imgW="419040" imgH="312480" progId="Presentations.Drawing.16">
              <p:embed/>
            </p:oleObj>
          </a:graphicData>
        </a:graphic>
      </p:graphicFrame>
      <p:graphicFrame>
        <p:nvGraphicFramePr>
          <p:cNvPr id="506888" name="Object 8"/>
          <p:cNvGraphicFramePr>
            <a:graphicFrameLocks noChangeAspect="1"/>
          </p:cNvGraphicFramePr>
          <p:nvPr/>
        </p:nvGraphicFramePr>
        <p:xfrm>
          <a:off x="373063" y="1758950"/>
          <a:ext cx="8539162" cy="4124325"/>
        </p:xfrm>
        <a:graphic>
          <a:graphicData uri="http://schemas.openxmlformats.org/presentationml/2006/ole">
            <p:oleObj spid="_x0000_s506888" name="Drawing" r:id="rId4" imgW="8770680" imgH="4236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07907" name="Rectangle 3"/>
          <p:cNvSpPr>
            <a:spLocks noGrp="1" noChangeArrowheads="1"/>
          </p:cNvSpPr>
          <p:nvPr>
            <p:ph type="subTitle" idx="1"/>
          </p:nvPr>
        </p:nvSpPr>
        <p:spPr>
          <a:xfrm>
            <a:off x="0" y="1066800"/>
            <a:ext cx="9144000" cy="609600"/>
          </a:xfrm>
        </p:spPr>
        <p:txBody>
          <a:bodyPr/>
          <a:lstStyle/>
          <a:p>
            <a:r>
              <a:rPr lang="en-US" sz="2800" b="1">
                <a:latin typeface="Tahoma" pitchFamily="34" charset="0"/>
              </a:rPr>
              <a:t>Porter’s generieke concurrentiestrategieën </a:t>
            </a:r>
            <a:r>
              <a:rPr lang="en-US" sz="2000" b="1">
                <a:latin typeface="Tahoma" pitchFamily="34" charset="0"/>
              </a:rPr>
              <a:t>(1980)</a:t>
            </a:r>
          </a:p>
        </p:txBody>
      </p:sp>
      <p:sp>
        <p:nvSpPr>
          <p:cNvPr id="50790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0790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507910" name="Object 6"/>
          <p:cNvGraphicFramePr>
            <a:graphicFrameLocks noChangeAspect="1"/>
          </p:cNvGraphicFramePr>
          <p:nvPr/>
        </p:nvGraphicFramePr>
        <p:xfrm>
          <a:off x="8594725" y="6388100"/>
          <a:ext cx="419100" cy="312738"/>
        </p:xfrm>
        <a:graphic>
          <a:graphicData uri="http://schemas.openxmlformats.org/presentationml/2006/ole">
            <p:oleObj spid="_x0000_s507910" name="Drawing" r:id="rId3" imgW="419040" imgH="312480" progId="Presentations.Drawing.16">
              <p:embed/>
            </p:oleObj>
          </a:graphicData>
        </a:graphic>
      </p:graphicFrame>
      <p:graphicFrame>
        <p:nvGraphicFramePr>
          <p:cNvPr id="507912" name="Object 8"/>
          <p:cNvGraphicFramePr>
            <a:graphicFrameLocks noChangeAspect="1"/>
          </p:cNvGraphicFramePr>
          <p:nvPr/>
        </p:nvGraphicFramePr>
        <p:xfrm>
          <a:off x="322263" y="1758950"/>
          <a:ext cx="8456612" cy="3921125"/>
        </p:xfrm>
        <a:graphic>
          <a:graphicData uri="http://schemas.openxmlformats.org/presentationml/2006/ole">
            <p:oleObj spid="_x0000_s507912" name="Drawing" r:id="rId4" imgW="7841160" imgH="36349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08931" name="Rectangle 3"/>
          <p:cNvSpPr>
            <a:spLocks noGrp="1" noChangeArrowheads="1"/>
          </p:cNvSpPr>
          <p:nvPr>
            <p:ph type="subTitle" idx="1"/>
          </p:nvPr>
        </p:nvSpPr>
        <p:spPr>
          <a:xfrm>
            <a:off x="0" y="1066800"/>
            <a:ext cx="9144000" cy="609600"/>
          </a:xfrm>
        </p:spPr>
        <p:txBody>
          <a:bodyPr/>
          <a:lstStyle/>
          <a:p>
            <a:r>
              <a:rPr lang="en-US" sz="2800" b="1">
                <a:latin typeface="Tahoma" pitchFamily="34" charset="0"/>
              </a:rPr>
              <a:t>Porter’s generieke concurrentiestrategieën </a:t>
            </a:r>
            <a:r>
              <a:rPr lang="en-US" sz="2000" b="1">
                <a:latin typeface="Tahoma" pitchFamily="34" charset="0"/>
              </a:rPr>
              <a:t>(1980)</a:t>
            </a:r>
          </a:p>
        </p:txBody>
      </p:sp>
      <p:sp>
        <p:nvSpPr>
          <p:cNvPr id="50893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0893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508934" name="Object 6"/>
          <p:cNvGraphicFramePr>
            <a:graphicFrameLocks noChangeAspect="1"/>
          </p:cNvGraphicFramePr>
          <p:nvPr/>
        </p:nvGraphicFramePr>
        <p:xfrm>
          <a:off x="8594725" y="6388100"/>
          <a:ext cx="419100" cy="312738"/>
        </p:xfrm>
        <a:graphic>
          <a:graphicData uri="http://schemas.openxmlformats.org/presentationml/2006/ole">
            <p:oleObj spid="_x0000_s508934" name="Drawing" r:id="rId3" imgW="419040" imgH="312480" progId="Presentations.Drawing.16">
              <p:embed/>
            </p:oleObj>
          </a:graphicData>
        </a:graphic>
      </p:graphicFrame>
      <p:graphicFrame>
        <p:nvGraphicFramePr>
          <p:cNvPr id="508936" name="Object 8"/>
          <p:cNvGraphicFramePr>
            <a:graphicFrameLocks noChangeAspect="1"/>
          </p:cNvGraphicFramePr>
          <p:nvPr/>
        </p:nvGraphicFramePr>
        <p:xfrm>
          <a:off x="322263" y="1758950"/>
          <a:ext cx="8574087" cy="3789363"/>
        </p:xfrm>
        <a:graphic>
          <a:graphicData uri="http://schemas.openxmlformats.org/presentationml/2006/ole">
            <p:oleObj spid="_x0000_s508936" name="Drawing" r:id="rId4" imgW="8724960" imgH="3855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09955" name="Rectangle 3"/>
          <p:cNvSpPr>
            <a:spLocks noGrp="1" noChangeArrowheads="1"/>
          </p:cNvSpPr>
          <p:nvPr>
            <p:ph type="subTitle" idx="1"/>
          </p:nvPr>
        </p:nvSpPr>
        <p:spPr>
          <a:xfrm>
            <a:off x="0" y="1066800"/>
            <a:ext cx="9144000" cy="609600"/>
          </a:xfrm>
        </p:spPr>
        <p:txBody>
          <a:bodyPr/>
          <a:lstStyle/>
          <a:p>
            <a:r>
              <a:rPr lang="en-US" sz="2800" b="1">
                <a:latin typeface="Tahoma" pitchFamily="34" charset="0"/>
              </a:rPr>
              <a:t>Porter’s generieke concurrentiestrategieën </a:t>
            </a:r>
            <a:r>
              <a:rPr lang="en-US" sz="2000" b="1">
                <a:latin typeface="Tahoma" pitchFamily="34" charset="0"/>
              </a:rPr>
              <a:t>(1980)</a:t>
            </a:r>
          </a:p>
        </p:txBody>
      </p:sp>
      <p:sp>
        <p:nvSpPr>
          <p:cNvPr id="50995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0995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509958" name="Object 6"/>
          <p:cNvGraphicFramePr>
            <a:graphicFrameLocks noChangeAspect="1"/>
          </p:cNvGraphicFramePr>
          <p:nvPr/>
        </p:nvGraphicFramePr>
        <p:xfrm>
          <a:off x="8594725" y="6388100"/>
          <a:ext cx="419100" cy="312738"/>
        </p:xfrm>
        <a:graphic>
          <a:graphicData uri="http://schemas.openxmlformats.org/presentationml/2006/ole">
            <p:oleObj spid="_x0000_s509958" name="Drawing" r:id="rId3" imgW="419040" imgH="312480" progId="Presentations.Drawing.16">
              <p:embed/>
            </p:oleObj>
          </a:graphicData>
        </a:graphic>
      </p:graphicFrame>
      <p:graphicFrame>
        <p:nvGraphicFramePr>
          <p:cNvPr id="509960" name="Object 8"/>
          <p:cNvGraphicFramePr>
            <a:graphicFrameLocks noChangeAspect="1"/>
          </p:cNvGraphicFramePr>
          <p:nvPr/>
        </p:nvGraphicFramePr>
        <p:xfrm>
          <a:off x="322263" y="1758950"/>
          <a:ext cx="8593137" cy="3798888"/>
        </p:xfrm>
        <a:graphic>
          <a:graphicData uri="http://schemas.openxmlformats.org/presentationml/2006/ole">
            <p:oleObj spid="_x0000_s509960" name="Drawing" r:id="rId4" imgW="8724960" imgH="3855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10979" name="Rectangle 3"/>
          <p:cNvSpPr>
            <a:spLocks noGrp="1" noChangeArrowheads="1"/>
          </p:cNvSpPr>
          <p:nvPr>
            <p:ph type="subTitle" idx="1"/>
          </p:nvPr>
        </p:nvSpPr>
        <p:spPr>
          <a:xfrm>
            <a:off x="0" y="1066800"/>
            <a:ext cx="9144000" cy="609600"/>
          </a:xfrm>
        </p:spPr>
        <p:txBody>
          <a:bodyPr/>
          <a:lstStyle/>
          <a:p>
            <a:r>
              <a:rPr lang="en-US" sz="2800" b="1">
                <a:latin typeface="Tahoma" pitchFamily="34" charset="0"/>
              </a:rPr>
              <a:t>Porter’s generieke concurrentiestrategieën </a:t>
            </a:r>
            <a:r>
              <a:rPr lang="en-US" sz="2000" b="1">
                <a:latin typeface="Tahoma" pitchFamily="34" charset="0"/>
              </a:rPr>
              <a:t>(1980)</a:t>
            </a:r>
          </a:p>
        </p:txBody>
      </p:sp>
      <p:sp>
        <p:nvSpPr>
          <p:cNvPr id="51098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1098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510982" name="Object 6"/>
          <p:cNvGraphicFramePr>
            <a:graphicFrameLocks noChangeAspect="1"/>
          </p:cNvGraphicFramePr>
          <p:nvPr/>
        </p:nvGraphicFramePr>
        <p:xfrm>
          <a:off x="8594725" y="6388100"/>
          <a:ext cx="419100" cy="312738"/>
        </p:xfrm>
        <a:graphic>
          <a:graphicData uri="http://schemas.openxmlformats.org/presentationml/2006/ole">
            <p:oleObj spid="_x0000_s510982" name="Drawing" r:id="rId3" imgW="419040" imgH="312480" progId="Presentations.Drawing.16">
              <p:embed/>
            </p:oleObj>
          </a:graphicData>
        </a:graphic>
      </p:graphicFrame>
      <p:graphicFrame>
        <p:nvGraphicFramePr>
          <p:cNvPr id="510984" name="Object 8"/>
          <p:cNvGraphicFramePr>
            <a:graphicFrameLocks noChangeAspect="1"/>
          </p:cNvGraphicFramePr>
          <p:nvPr/>
        </p:nvGraphicFramePr>
        <p:xfrm>
          <a:off x="322263" y="1758950"/>
          <a:ext cx="8542337" cy="3263900"/>
        </p:xfrm>
        <a:graphic>
          <a:graphicData uri="http://schemas.openxmlformats.org/presentationml/2006/ole">
            <p:oleObj spid="_x0000_s510984" name="Drawing" r:id="rId4" imgW="9113400" imgH="3482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12003" name="Rectangle 3"/>
          <p:cNvSpPr>
            <a:spLocks noGrp="1" noChangeArrowheads="1"/>
          </p:cNvSpPr>
          <p:nvPr>
            <p:ph type="subTitle" idx="1"/>
          </p:nvPr>
        </p:nvSpPr>
        <p:spPr>
          <a:xfrm>
            <a:off x="0" y="1066800"/>
            <a:ext cx="9144000" cy="609600"/>
          </a:xfrm>
        </p:spPr>
        <p:txBody>
          <a:bodyPr/>
          <a:lstStyle/>
          <a:p>
            <a:r>
              <a:rPr lang="en-US" sz="2800" b="1">
                <a:latin typeface="Tahoma" pitchFamily="34" charset="0"/>
              </a:rPr>
              <a:t>Porter’s generieke concurrentiestrategieën </a:t>
            </a:r>
            <a:r>
              <a:rPr lang="en-US" sz="2000" b="1">
                <a:latin typeface="Tahoma" pitchFamily="34" charset="0"/>
              </a:rPr>
              <a:t>(1980)</a:t>
            </a:r>
          </a:p>
        </p:txBody>
      </p:sp>
      <p:sp>
        <p:nvSpPr>
          <p:cNvPr id="51200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1200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512006" name="Object 6"/>
          <p:cNvGraphicFramePr>
            <a:graphicFrameLocks noChangeAspect="1"/>
          </p:cNvGraphicFramePr>
          <p:nvPr/>
        </p:nvGraphicFramePr>
        <p:xfrm>
          <a:off x="8594725" y="6388100"/>
          <a:ext cx="419100" cy="312738"/>
        </p:xfrm>
        <a:graphic>
          <a:graphicData uri="http://schemas.openxmlformats.org/presentationml/2006/ole">
            <p:oleObj spid="_x0000_s512006" name="Drawing" r:id="rId3" imgW="419040" imgH="312480" progId="Presentations.Drawing.16">
              <p:embed/>
            </p:oleObj>
          </a:graphicData>
        </a:graphic>
      </p:graphicFrame>
      <p:graphicFrame>
        <p:nvGraphicFramePr>
          <p:cNvPr id="512008" name="Object 8"/>
          <p:cNvGraphicFramePr>
            <a:graphicFrameLocks noChangeAspect="1"/>
          </p:cNvGraphicFramePr>
          <p:nvPr/>
        </p:nvGraphicFramePr>
        <p:xfrm>
          <a:off x="322263" y="1758950"/>
          <a:ext cx="8562975" cy="4160838"/>
        </p:xfrm>
        <a:graphic>
          <a:graphicData uri="http://schemas.openxmlformats.org/presentationml/2006/ole">
            <p:oleObj spid="_x0000_s512008" name="Drawing" r:id="rId4" imgW="8999280" imgH="43740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1858</TotalTime>
  <Words>150</Words>
  <Application>Microsoft Office PowerPoint</Application>
  <PresentationFormat>On-screen Show (4:3)</PresentationFormat>
  <Paragraphs>53</Paragraphs>
  <Slides>27</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2" baseType="lpstr">
      <vt:lpstr>Arial</vt:lpstr>
      <vt:lpstr>Tahoma</vt:lpstr>
      <vt:lpstr>Dunes</vt:lpstr>
      <vt:lpstr>Presentations X6 Drawing</vt:lpstr>
      <vt:lpstr>Drawing</vt:lpstr>
      <vt:lpstr>MARKETING / 05B</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3R_Marketing_05B</dc:title>
  <dc:subject>Strategieën</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74</cp:revision>
  <dcterms:created xsi:type="dcterms:W3CDTF">2015-09-06T15:15:23Z</dcterms:created>
  <dcterms:modified xsi:type="dcterms:W3CDTF">2020-02-04T00:19:26Z</dcterms:modified>
  <cp:category>Based on Marketing Nima-A Kernstof by J. Smal / H. Tak, Grondslagen van de Marketing by B. Verhage, Ph. Kotler's Principles of marketing, and various materials by R. Reinhardt.</cp:category>
</cp:coreProperties>
</file>