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47"/>
  </p:notesMasterIdLst>
  <p:sldIdLst>
    <p:sldId id="256" r:id="rId2"/>
    <p:sldId id="456" r:id="rId3"/>
    <p:sldId id="355" r:id="rId4"/>
    <p:sldId id="578" r:id="rId5"/>
    <p:sldId id="579" r:id="rId6"/>
    <p:sldId id="580" r:id="rId7"/>
    <p:sldId id="581" r:id="rId8"/>
    <p:sldId id="582" r:id="rId9"/>
    <p:sldId id="583" r:id="rId10"/>
    <p:sldId id="584" r:id="rId11"/>
    <p:sldId id="585" r:id="rId12"/>
    <p:sldId id="587" r:id="rId13"/>
    <p:sldId id="586" r:id="rId14"/>
    <p:sldId id="588" r:id="rId15"/>
    <p:sldId id="589" r:id="rId16"/>
    <p:sldId id="590" r:id="rId17"/>
    <p:sldId id="591" r:id="rId18"/>
    <p:sldId id="592" r:id="rId19"/>
    <p:sldId id="593" r:id="rId20"/>
    <p:sldId id="594" r:id="rId21"/>
    <p:sldId id="595" r:id="rId22"/>
    <p:sldId id="597" r:id="rId23"/>
    <p:sldId id="596" r:id="rId24"/>
    <p:sldId id="598" r:id="rId25"/>
    <p:sldId id="599" r:id="rId26"/>
    <p:sldId id="600" r:id="rId27"/>
    <p:sldId id="601" r:id="rId28"/>
    <p:sldId id="602" r:id="rId29"/>
    <p:sldId id="603" r:id="rId30"/>
    <p:sldId id="604" r:id="rId31"/>
    <p:sldId id="605" r:id="rId32"/>
    <p:sldId id="606" r:id="rId33"/>
    <p:sldId id="607" r:id="rId34"/>
    <p:sldId id="608" r:id="rId35"/>
    <p:sldId id="609" r:id="rId36"/>
    <p:sldId id="610" r:id="rId37"/>
    <p:sldId id="611" r:id="rId38"/>
    <p:sldId id="612" r:id="rId39"/>
    <p:sldId id="613" r:id="rId40"/>
    <p:sldId id="614" r:id="rId41"/>
    <p:sldId id="615" r:id="rId42"/>
    <p:sldId id="616" r:id="rId43"/>
    <p:sldId id="618" r:id="rId44"/>
    <p:sldId id="617" r:id="rId45"/>
    <p:sldId id="619"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vxPTIwEhMNKuLEAttwbzzw" hashData="f7i7ttXaStf0teD3UboAwTbDAJg"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9900"/>
    <a:srgbClr val="00CC00"/>
    <a:srgbClr val="FF3300"/>
    <a:srgbClr val="640000"/>
    <a:srgbClr val="9A0000"/>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39" autoAdjust="0"/>
    <p:restoredTop sz="94660"/>
  </p:normalViewPr>
  <p:slideViewPr>
    <p:cSldViewPr snapToGrid="0" showGuides="1">
      <p:cViewPr>
        <p:scale>
          <a:sx n="50" d="100"/>
          <a:sy n="50" d="100"/>
        </p:scale>
        <p:origin x="-1157" y="-29"/>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3.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3.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3.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3.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3.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3.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3.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3.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D4569B7-96A3-44EC-8EDA-BCE4197053BC}" type="datetimeFigureOut">
              <a:rPr lang="en-US"/>
              <a:pPr>
                <a:defRPr/>
              </a:pPr>
              <a:t>7/16/2020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529AFEE-40BF-4012-A59A-A2A12BDA0EF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352BD-B6E6-46E8-9D5B-C5DC737EC9EE}"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1ED383-13CA-48D0-B45D-70696C921FFB}"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E21D30-C2C0-4F0E-B29B-EAD6E1121AEA}"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1C2C8-C4DD-4588-A77F-E18A8765D2F8}"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21468C-6660-424A-BD10-51F5B95CBC88}"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CE6288-4FAB-45A7-A84D-4042C7C70F50}"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F28B23-7FC3-4BB6-AE15-E5596A919E4B}"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E42559-6B8F-4918-99AD-899237074E62}"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9DBEBE-834C-4926-B13B-0E5C3AAD0ADD}"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0D635A-6BED-4A09-A4F2-CB87390DE057}"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353747-5319-4577-841A-2752A90CE99B}"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1BA547F-3F84-4E7F-8DF5-91D215F1866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7.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19.bin"/></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0.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2.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4.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6.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22.png"/><Relationship Id="rId4" Type="http://schemas.openxmlformats.org/officeDocument/2006/relationships/oleObject" Target="../embeddings/oleObject28.bin"/></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0.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2.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4.bin"/></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6.bin"/></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38.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0.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3.bin"/></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5.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47.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49.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1.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3.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5.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57.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59.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1.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3.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5.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67.bin"/></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69.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1.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3.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OMNICHANNEL MARKETING / 13</a:t>
            </a:r>
          </a:p>
        </p:txBody>
      </p:sp>
      <p:sp>
        <p:nvSpPr>
          <p:cNvPr id="102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7"/>
          <p:cNvGraphicFramePr>
            <a:graphicFrameLocks noChangeAspect="1"/>
          </p:cNvGraphicFramePr>
          <p:nvPr/>
        </p:nvGraphicFramePr>
        <p:xfrm>
          <a:off x="322263" y="1758950"/>
          <a:ext cx="8648700" cy="4806950"/>
        </p:xfrm>
        <a:graphic>
          <a:graphicData uri="http://schemas.openxmlformats.org/presentationml/2006/ole">
            <p:oleObj spid="_x0000_s1026" name="Drawing" r:id="rId3" imgW="9425880" imgH="5235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9221"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LT-visie op omnichannel kooppad en strategische richting</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9218" name="Object 6"/>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6">
              <p:embed/>
            </p:oleObj>
          </a:graphicData>
        </a:graphic>
      </p:graphicFrame>
      <p:graphicFrame>
        <p:nvGraphicFramePr>
          <p:cNvPr id="9223" name="Object 7"/>
          <p:cNvGraphicFramePr>
            <a:graphicFrameLocks noChangeAspect="1"/>
          </p:cNvGraphicFramePr>
          <p:nvPr/>
        </p:nvGraphicFramePr>
        <p:xfrm>
          <a:off x="322263" y="1758950"/>
          <a:ext cx="8558646" cy="4321810"/>
        </p:xfrm>
        <a:graphic>
          <a:graphicData uri="http://schemas.openxmlformats.org/presentationml/2006/ole">
            <p:oleObj spid="_x0000_s9223" name="Drawing" r:id="rId4" imgW="911340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10245"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LT-visie op omnichannel kooppad en strategische richting</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42" name="Object 6"/>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6">
              <p:embed/>
            </p:oleObj>
          </a:graphicData>
        </a:graphic>
      </p:graphicFrame>
      <p:graphicFrame>
        <p:nvGraphicFramePr>
          <p:cNvPr id="10243" name="Object 4"/>
          <p:cNvGraphicFramePr>
            <a:graphicFrameLocks noChangeAspect="1"/>
          </p:cNvGraphicFramePr>
          <p:nvPr/>
        </p:nvGraphicFramePr>
        <p:xfrm>
          <a:off x="322263" y="1758950"/>
          <a:ext cx="8562975" cy="4327525"/>
        </p:xfrm>
        <a:graphic>
          <a:graphicData uri="http://schemas.openxmlformats.org/presentationml/2006/ole">
            <p:oleObj spid="_x0000_s10243" name="Drawing" r:id="rId4" imgW="9121320" imgH="4610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11268" name="Picture 4" descr="page_omnichannel_13_2.jpg"/>
          <p:cNvPicPr>
            <a:picLocks noChangeAspect="1"/>
          </p:cNvPicPr>
          <p:nvPr/>
        </p:nvPicPr>
        <p:blipFill>
          <a:blip r:embed="rId3"/>
          <a:srcRect/>
          <a:stretch>
            <a:fillRect/>
          </a:stretch>
        </p:blipFill>
        <p:spPr bwMode="auto">
          <a:xfrm>
            <a:off x="0" y="0"/>
            <a:ext cx="9144000" cy="6629400"/>
          </a:xfrm>
          <a:prstGeom prst="rect">
            <a:avLst/>
          </a:prstGeom>
          <a:noFill/>
          <a:ln w="9525">
            <a:noFill/>
            <a:miter lim="800000"/>
            <a:headEnd/>
            <a:tailEnd/>
          </a:ln>
        </p:spPr>
      </p:pic>
      <p:graphicFrame>
        <p:nvGraphicFramePr>
          <p:cNvPr id="11266" name="Object 4"/>
          <p:cNvGraphicFramePr>
            <a:graphicFrameLocks noChangeAspect="1"/>
          </p:cNvGraphicFramePr>
          <p:nvPr/>
        </p:nvGraphicFramePr>
        <p:xfrm>
          <a:off x="322263" y="228600"/>
          <a:ext cx="8526462" cy="365125"/>
        </p:xfrm>
        <a:graphic>
          <a:graphicData uri="http://schemas.openxmlformats.org/presentationml/2006/ole">
            <p:oleObj spid="_x0000_s11266" name="Drawing" r:id="rId4" imgW="8526960" imgH="365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12293"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Planning voor basisinfrastructuur</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2290" name="Object 6"/>
          <p:cNvGraphicFramePr>
            <a:graphicFrameLocks noChangeAspect="1"/>
          </p:cNvGraphicFramePr>
          <p:nvPr/>
        </p:nvGraphicFramePr>
        <p:xfrm>
          <a:off x="8594725" y="6388100"/>
          <a:ext cx="419100" cy="312738"/>
        </p:xfrm>
        <a:graphic>
          <a:graphicData uri="http://schemas.openxmlformats.org/presentationml/2006/ole">
            <p:oleObj spid="_x0000_s12290" name="Drawing" r:id="rId3" imgW="419040" imgH="312480" progId="Presentations.Drawing.16">
              <p:embed/>
            </p:oleObj>
          </a:graphicData>
        </a:graphic>
      </p:graphicFrame>
      <p:graphicFrame>
        <p:nvGraphicFramePr>
          <p:cNvPr id="12291" name="Object 4"/>
          <p:cNvGraphicFramePr>
            <a:graphicFrameLocks noChangeAspect="1"/>
          </p:cNvGraphicFramePr>
          <p:nvPr/>
        </p:nvGraphicFramePr>
        <p:xfrm>
          <a:off x="322263" y="1758950"/>
          <a:ext cx="8532812" cy="3987800"/>
        </p:xfrm>
        <a:graphic>
          <a:graphicData uri="http://schemas.openxmlformats.org/presentationml/2006/ole">
            <p:oleObj spid="_x0000_s12291" name="Drawing" r:id="rId4" imgW="9113400" imgH="42595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13317"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Planning voor basisinfrastructuur</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3314" name="Object 6"/>
          <p:cNvGraphicFramePr>
            <a:graphicFrameLocks noChangeAspect="1"/>
          </p:cNvGraphicFramePr>
          <p:nvPr/>
        </p:nvGraphicFramePr>
        <p:xfrm>
          <a:off x="8594725" y="6388100"/>
          <a:ext cx="419100" cy="312738"/>
        </p:xfrm>
        <a:graphic>
          <a:graphicData uri="http://schemas.openxmlformats.org/presentationml/2006/ole">
            <p:oleObj spid="_x0000_s13314" name="Drawing" r:id="rId3" imgW="419040" imgH="312480" progId="Presentations.Drawing.16">
              <p:embed/>
            </p:oleObj>
          </a:graphicData>
        </a:graphic>
      </p:graphicFrame>
      <p:graphicFrame>
        <p:nvGraphicFramePr>
          <p:cNvPr id="13315" name="Object 4"/>
          <p:cNvGraphicFramePr>
            <a:graphicFrameLocks noChangeAspect="1"/>
          </p:cNvGraphicFramePr>
          <p:nvPr/>
        </p:nvGraphicFramePr>
        <p:xfrm>
          <a:off x="322263" y="1758950"/>
          <a:ext cx="8532812" cy="3667125"/>
        </p:xfrm>
        <a:graphic>
          <a:graphicData uri="http://schemas.openxmlformats.org/presentationml/2006/ole">
            <p:oleObj spid="_x0000_s13315" name="Drawing" r:id="rId4" imgW="9113400" imgH="3916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Planning voor basisinfrastructuur</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6"/>
          <p:cNvGraphicFramePr>
            <a:graphicFrameLocks noChangeAspect="1"/>
          </p:cNvGraphicFramePr>
          <p:nvPr/>
        </p:nvGraphicFramePr>
        <p:xfrm>
          <a:off x="8594725" y="6388100"/>
          <a:ext cx="419100" cy="312738"/>
        </p:xfrm>
        <a:graphic>
          <a:graphicData uri="http://schemas.openxmlformats.org/presentationml/2006/ole">
            <p:oleObj spid="_x0000_s14338" name="Drawing" r:id="rId3" imgW="419040" imgH="312480" progId="Presentations.Drawing.16">
              <p:embed/>
            </p:oleObj>
          </a:graphicData>
        </a:graphic>
      </p:graphicFrame>
      <p:graphicFrame>
        <p:nvGraphicFramePr>
          <p:cNvPr id="14339" name="Object 4"/>
          <p:cNvGraphicFramePr>
            <a:graphicFrameLocks noChangeAspect="1"/>
          </p:cNvGraphicFramePr>
          <p:nvPr/>
        </p:nvGraphicFramePr>
        <p:xfrm>
          <a:off x="322263" y="1758950"/>
          <a:ext cx="8516937" cy="4308475"/>
        </p:xfrm>
        <a:graphic>
          <a:graphicData uri="http://schemas.openxmlformats.org/presentationml/2006/ole">
            <p:oleObj spid="_x0000_s14339" name="Drawing" r:id="rId4" imgW="9113400" imgH="4610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15365"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Planning voor basisinfrastructuur</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6"/>
          <p:cNvGraphicFramePr>
            <a:graphicFrameLocks noChangeAspect="1"/>
          </p:cNvGraphicFramePr>
          <p:nvPr/>
        </p:nvGraphicFramePr>
        <p:xfrm>
          <a:off x="8594725" y="6388100"/>
          <a:ext cx="419100" cy="312738"/>
        </p:xfrm>
        <a:graphic>
          <a:graphicData uri="http://schemas.openxmlformats.org/presentationml/2006/ole">
            <p:oleObj spid="_x0000_s15362" name="Drawing" r:id="rId3" imgW="419040" imgH="312480" progId="Presentations.Drawing.16">
              <p:embed/>
            </p:oleObj>
          </a:graphicData>
        </a:graphic>
      </p:graphicFrame>
      <p:graphicFrame>
        <p:nvGraphicFramePr>
          <p:cNvPr id="15363" name="Object 4"/>
          <p:cNvGraphicFramePr>
            <a:graphicFrameLocks noChangeAspect="1"/>
          </p:cNvGraphicFramePr>
          <p:nvPr/>
        </p:nvGraphicFramePr>
        <p:xfrm>
          <a:off x="322263" y="1758950"/>
          <a:ext cx="8562975" cy="385763"/>
        </p:xfrm>
        <a:graphic>
          <a:graphicData uri="http://schemas.openxmlformats.org/presentationml/2006/ole">
            <p:oleObj spid="_x0000_s15363" name="Drawing" r:id="rId4" imgW="9113400" imgH="411480" progId="Presentations.Drawing.18">
              <p:embed/>
            </p:oleObj>
          </a:graphicData>
        </a:graphic>
      </p:graphicFrame>
      <p:pic>
        <p:nvPicPr>
          <p:cNvPr id="15367" name="Picture 5"/>
          <p:cNvPicPr>
            <a:picLocks noChangeAspect="1" noChangeArrowheads="1"/>
          </p:cNvPicPr>
          <p:nvPr/>
        </p:nvPicPr>
        <p:blipFill>
          <a:blip r:embed="rId5"/>
          <a:srcRect/>
          <a:stretch>
            <a:fillRect/>
          </a:stretch>
        </p:blipFill>
        <p:spPr bwMode="auto">
          <a:xfrm>
            <a:off x="579438" y="2225675"/>
            <a:ext cx="8107362" cy="38989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40963" name="Picture 5" descr="page_omnichannel_13_3.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16389"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Concrete projecten t.b.v. het ideale kooppad</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6"/>
          <p:cNvGraphicFramePr>
            <a:graphicFrameLocks noChangeAspect="1"/>
          </p:cNvGraphicFramePr>
          <p:nvPr/>
        </p:nvGraphicFramePr>
        <p:xfrm>
          <a:off x="8594725" y="6388100"/>
          <a:ext cx="419100" cy="312738"/>
        </p:xfrm>
        <a:graphic>
          <a:graphicData uri="http://schemas.openxmlformats.org/presentationml/2006/ole">
            <p:oleObj spid="_x0000_s16386" name="Drawing" r:id="rId3" imgW="419040" imgH="312480" progId="Presentations.Drawing.16">
              <p:embed/>
            </p:oleObj>
          </a:graphicData>
        </a:graphic>
      </p:graphicFrame>
      <p:graphicFrame>
        <p:nvGraphicFramePr>
          <p:cNvPr id="16387" name="Object 4"/>
          <p:cNvGraphicFramePr>
            <a:graphicFrameLocks noChangeAspect="1"/>
          </p:cNvGraphicFramePr>
          <p:nvPr/>
        </p:nvGraphicFramePr>
        <p:xfrm>
          <a:off x="322263" y="1758950"/>
          <a:ext cx="8555037" cy="3910013"/>
        </p:xfrm>
        <a:graphic>
          <a:graphicData uri="http://schemas.openxmlformats.org/presentationml/2006/ole">
            <p:oleObj spid="_x0000_s16387" name="Drawing" r:id="rId4" imgW="9311760" imgH="4251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17413"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Concrete projecten t.b.v. het ideale kooppad</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7410" name="Object 6"/>
          <p:cNvGraphicFramePr>
            <a:graphicFrameLocks noChangeAspect="1"/>
          </p:cNvGraphicFramePr>
          <p:nvPr/>
        </p:nvGraphicFramePr>
        <p:xfrm>
          <a:off x="8594725" y="6388100"/>
          <a:ext cx="419100" cy="312738"/>
        </p:xfrm>
        <a:graphic>
          <a:graphicData uri="http://schemas.openxmlformats.org/presentationml/2006/ole">
            <p:oleObj spid="_x0000_s17410" name="Drawing" r:id="rId3" imgW="419040" imgH="312480" progId="Presentations.Drawing.16">
              <p:embed/>
            </p:oleObj>
          </a:graphicData>
        </a:graphic>
      </p:graphicFrame>
      <p:graphicFrame>
        <p:nvGraphicFramePr>
          <p:cNvPr id="17411" name="Object 4"/>
          <p:cNvGraphicFramePr>
            <a:graphicFrameLocks noChangeAspect="1"/>
          </p:cNvGraphicFramePr>
          <p:nvPr/>
        </p:nvGraphicFramePr>
        <p:xfrm>
          <a:off x="322263" y="1758950"/>
          <a:ext cx="8501062" cy="4325938"/>
        </p:xfrm>
        <a:graphic>
          <a:graphicData uri="http://schemas.openxmlformats.org/presentationml/2006/ole">
            <p:oleObj spid="_x0000_s17411"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sz="2500" b="1" smtClean="0">
                <a:solidFill>
                  <a:srgbClr val="003399"/>
                </a:solidFill>
                <a:latin typeface="Tahoma" pitchFamily="34" charset="0"/>
              </a:rPr>
              <a:t>Stappenplan voor een omnichannel strategie</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6">
              <p:embed/>
            </p:oleObj>
          </a:graphicData>
        </a:graphic>
      </p:graphicFrame>
      <p:graphicFrame>
        <p:nvGraphicFramePr>
          <p:cNvPr id="2051" name="Object 8"/>
          <p:cNvGraphicFramePr>
            <a:graphicFrameLocks noChangeAspect="1"/>
          </p:cNvGraphicFramePr>
          <p:nvPr/>
        </p:nvGraphicFramePr>
        <p:xfrm>
          <a:off x="322263" y="1758950"/>
          <a:ext cx="8510587" cy="3986213"/>
        </p:xfrm>
        <a:graphic>
          <a:graphicData uri="http://schemas.openxmlformats.org/presentationml/2006/ole">
            <p:oleObj spid="_x0000_s2051" name="Drawing" r:id="rId4" imgW="9167040" imgH="4290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41987" name="Picture 3" descr="page_omnichannel_13_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18437"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Prioriteiten bepalen qua effect en haalbaarheid</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6"/>
          <p:cNvGraphicFramePr>
            <a:graphicFrameLocks noChangeAspect="1"/>
          </p:cNvGraphicFramePr>
          <p:nvPr/>
        </p:nvGraphicFramePr>
        <p:xfrm>
          <a:off x="8594725" y="6388100"/>
          <a:ext cx="419100" cy="312738"/>
        </p:xfrm>
        <a:graphic>
          <a:graphicData uri="http://schemas.openxmlformats.org/presentationml/2006/ole">
            <p:oleObj spid="_x0000_s18434" name="Drawing" r:id="rId3" imgW="419040" imgH="312480" progId="Presentations.Drawing.16">
              <p:embed/>
            </p:oleObj>
          </a:graphicData>
        </a:graphic>
      </p:graphicFrame>
      <p:graphicFrame>
        <p:nvGraphicFramePr>
          <p:cNvPr id="18435" name="Object 4"/>
          <p:cNvGraphicFramePr>
            <a:graphicFrameLocks noChangeAspect="1"/>
          </p:cNvGraphicFramePr>
          <p:nvPr/>
        </p:nvGraphicFramePr>
        <p:xfrm>
          <a:off x="322263" y="1758950"/>
          <a:ext cx="8520112" cy="4214813"/>
        </p:xfrm>
        <a:graphic>
          <a:graphicData uri="http://schemas.openxmlformats.org/presentationml/2006/ole">
            <p:oleObj spid="_x0000_s18435" name="Drawing" r:id="rId4" imgW="931176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43011" name="Picture 5" descr="page_omnichannel_13_5.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19461"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Cultuur creëren van experimenteren en testen</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6"/>
          <p:cNvGraphicFramePr>
            <a:graphicFrameLocks noChangeAspect="1"/>
          </p:cNvGraphicFramePr>
          <p:nvPr/>
        </p:nvGraphicFramePr>
        <p:xfrm>
          <a:off x="8594725" y="6388100"/>
          <a:ext cx="419100" cy="312738"/>
        </p:xfrm>
        <a:graphic>
          <a:graphicData uri="http://schemas.openxmlformats.org/presentationml/2006/ole">
            <p:oleObj spid="_x0000_s19458" name="Drawing" r:id="rId3" imgW="419040" imgH="312480" progId="Presentations.Drawing.16">
              <p:embed/>
            </p:oleObj>
          </a:graphicData>
        </a:graphic>
      </p:graphicFrame>
      <p:graphicFrame>
        <p:nvGraphicFramePr>
          <p:cNvPr id="19459" name="Object 4"/>
          <p:cNvGraphicFramePr>
            <a:graphicFrameLocks noChangeAspect="1"/>
          </p:cNvGraphicFramePr>
          <p:nvPr/>
        </p:nvGraphicFramePr>
        <p:xfrm>
          <a:off x="322263" y="1758950"/>
          <a:ext cx="8507412" cy="4214813"/>
        </p:xfrm>
        <a:graphic>
          <a:graphicData uri="http://schemas.openxmlformats.org/presentationml/2006/ole">
            <p:oleObj spid="_x0000_s19459" name="Drawing" r:id="rId4" imgW="9311760" imgH="4610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44035" name="Picture 3" descr="page_omnichannel_13_6.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20485"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Iedereen in de organisatie erbij betrekken</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482" name="Object 6"/>
          <p:cNvGraphicFramePr>
            <a:graphicFrameLocks noChangeAspect="1"/>
          </p:cNvGraphicFramePr>
          <p:nvPr/>
        </p:nvGraphicFramePr>
        <p:xfrm>
          <a:off x="8594725" y="6388100"/>
          <a:ext cx="419100" cy="312738"/>
        </p:xfrm>
        <a:graphic>
          <a:graphicData uri="http://schemas.openxmlformats.org/presentationml/2006/ole">
            <p:oleObj spid="_x0000_s20482" name="Drawing" r:id="rId3" imgW="419040" imgH="312480" progId="Presentations.Drawing.16">
              <p:embed/>
            </p:oleObj>
          </a:graphicData>
        </a:graphic>
      </p:graphicFrame>
      <p:graphicFrame>
        <p:nvGraphicFramePr>
          <p:cNvPr id="20483" name="Object 4"/>
          <p:cNvGraphicFramePr>
            <a:graphicFrameLocks noChangeAspect="1"/>
          </p:cNvGraphicFramePr>
          <p:nvPr/>
        </p:nvGraphicFramePr>
        <p:xfrm>
          <a:off x="322263" y="1758950"/>
          <a:ext cx="8553450" cy="2965450"/>
        </p:xfrm>
        <a:graphic>
          <a:graphicData uri="http://schemas.openxmlformats.org/presentationml/2006/ole">
            <p:oleObj spid="_x0000_s20483" name="Drawing" r:id="rId4" imgW="9311760" imgH="3223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21509"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Iedereen in de organisatie erbij betrekken</a:t>
            </a:r>
          </a:p>
        </p:txBody>
      </p:sp>
      <p:sp>
        <p:nvSpPr>
          <p:cNvPr id="215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1506" name="Object 6"/>
          <p:cNvGraphicFramePr>
            <a:graphicFrameLocks noChangeAspect="1"/>
          </p:cNvGraphicFramePr>
          <p:nvPr/>
        </p:nvGraphicFramePr>
        <p:xfrm>
          <a:off x="8594725" y="6388100"/>
          <a:ext cx="419100" cy="312738"/>
        </p:xfrm>
        <a:graphic>
          <a:graphicData uri="http://schemas.openxmlformats.org/presentationml/2006/ole">
            <p:oleObj spid="_x0000_s21506" name="Drawing" r:id="rId3" imgW="419040" imgH="312480" progId="Presentations.Drawing.16">
              <p:embed/>
            </p:oleObj>
          </a:graphicData>
        </a:graphic>
      </p:graphicFrame>
      <p:graphicFrame>
        <p:nvGraphicFramePr>
          <p:cNvPr id="21507" name="Object 4"/>
          <p:cNvGraphicFramePr>
            <a:graphicFrameLocks noChangeAspect="1"/>
          </p:cNvGraphicFramePr>
          <p:nvPr/>
        </p:nvGraphicFramePr>
        <p:xfrm>
          <a:off x="322263" y="1758950"/>
          <a:ext cx="8547100" cy="3906838"/>
        </p:xfrm>
        <a:graphic>
          <a:graphicData uri="http://schemas.openxmlformats.org/presentationml/2006/ole">
            <p:oleObj spid="_x0000_s21507" name="Drawing" r:id="rId4" imgW="9311760" imgH="4251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22532"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Iedereen in de organisatie erbij betrekken</a:t>
            </a:r>
          </a:p>
        </p:txBody>
      </p:sp>
      <p:sp>
        <p:nvSpPr>
          <p:cNvPr id="22533"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2530" name="Object 6"/>
          <p:cNvGraphicFramePr>
            <a:graphicFrameLocks noChangeAspect="1"/>
          </p:cNvGraphicFramePr>
          <p:nvPr/>
        </p:nvGraphicFramePr>
        <p:xfrm>
          <a:off x="8594725" y="6388100"/>
          <a:ext cx="419100" cy="312738"/>
        </p:xfrm>
        <a:graphic>
          <a:graphicData uri="http://schemas.openxmlformats.org/presentationml/2006/ole">
            <p:oleObj spid="_x0000_s22530" name="Drawing" r:id="rId3" imgW="419040" imgH="312480" progId="Presentations.Drawing.16">
              <p:embed/>
            </p:oleObj>
          </a:graphicData>
        </a:graphic>
      </p:graphicFrame>
      <p:pic>
        <p:nvPicPr>
          <p:cNvPr id="22534" name="Picture 4"/>
          <p:cNvPicPr>
            <a:picLocks noChangeAspect="1" noChangeArrowheads="1"/>
          </p:cNvPicPr>
          <p:nvPr/>
        </p:nvPicPr>
        <p:blipFill>
          <a:blip r:embed="rId4"/>
          <a:srcRect/>
          <a:stretch>
            <a:fillRect/>
          </a:stretch>
        </p:blipFill>
        <p:spPr bwMode="auto">
          <a:xfrm>
            <a:off x="628650" y="1758950"/>
            <a:ext cx="7877175" cy="43973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23557"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Iedereen in de organisatie erbij betrekken</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3554" name="Object 6"/>
          <p:cNvGraphicFramePr>
            <a:graphicFrameLocks noChangeAspect="1"/>
          </p:cNvGraphicFramePr>
          <p:nvPr/>
        </p:nvGraphicFramePr>
        <p:xfrm>
          <a:off x="8594725" y="6388100"/>
          <a:ext cx="419100" cy="312738"/>
        </p:xfrm>
        <a:graphic>
          <a:graphicData uri="http://schemas.openxmlformats.org/presentationml/2006/ole">
            <p:oleObj spid="_x0000_s23554" name="Drawing" r:id="rId3" imgW="419040" imgH="312480" progId="Presentations.Drawing.16">
              <p:embed/>
            </p:oleObj>
          </a:graphicData>
        </a:graphic>
      </p:graphicFrame>
      <p:graphicFrame>
        <p:nvGraphicFramePr>
          <p:cNvPr id="23555" name="Object 4"/>
          <p:cNvGraphicFramePr>
            <a:graphicFrameLocks noChangeAspect="1"/>
          </p:cNvGraphicFramePr>
          <p:nvPr/>
        </p:nvGraphicFramePr>
        <p:xfrm>
          <a:off x="322263" y="1758950"/>
          <a:ext cx="8505825" cy="3895725"/>
        </p:xfrm>
        <a:graphic>
          <a:graphicData uri="http://schemas.openxmlformats.org/presentationml/2006/ole">
            <p:oleObj spid="_x0000_s23555" name="Drawing" r:id="rId4" imgW="9311760" imgH="42595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45059" name="Picture 4" descr="page_omnichannel_13_7.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39939" name="Picture 3" descr="page_omnichannel_13_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24581"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De juiste KPI’s  -en KSF’s-  ontwikkelen</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4578" name="Object 6"/>
          <p:cNvGraphicFramePr>
            <a:graphicFrameLocks noChangeAspect="1"/>
          </p:cNvGraphicFramePr>
          <p:nvPr/>
        </p:nvGraphicFramePr>
        <p:xfrm>
          <a:off x="8594725" y="6388100"/>
          <a:ext cx="419100" cy="312738"/>
        </p:xfrm>
        <a:graphic>
          <a:graphicData uri="http://schemas.openxmlformats.org/presentationml/2006/ole">
            <p:oleObj spid="_x0000_s24578" name="Drawing" r:id="rId3" imgW="419040" imgH="312480" progId="Presentations.Drawing.16">
              <p:embed/>
            </p:oleObj>
          </a:graphicData>
        </a:graphic>
      </p:graphicFrame>
      <p:graphicFrame>
        <p:nvGraphicFramePr>
          <p:cNvPr id="24579" name="Object 4"/>
          <p:cNvGraphicFramePr>
            <a:graphicFrameLocks noChangeAspect="1"/>
          </p:cNvGraphicFramePr>
          <p:nvPr/>
        </p:nvGraphicFramePr>
        <p:xfrm>
          <a:off x="322263" y="1758950"/>
          <a:ext cx="8501062" cy="4325938"/>
        </p:xfrm>
        <a:graphic>
          <a:graphicData uri="http://schemas.openxmlformats.org/presentationml/2006/ole">
            <p:oleObj spid="_x0000_s24579"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25605"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De juiste KPI’s  -en KSF’s-  ontwikkelen</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5602" name="Object 6"/>
          <p:cNvGraphicFramePr>
            <a:graphicFrameLocks noChangeAspect="1"/>
          </p:cNvGraphicFramePr>
          <p:nvPr/>
        </p:nvGraphicFramePr>
        <p:xfrm>
          <a:off x="8594725" y="6388100"/>
          <a:ext cx="419100" cy="312738"/>
        </p:xfrm>
        <a:graphic>
          <a:graphicData uri="http://schemas.openxmlformats.org/presentationml/2006/ole">
            <p:oleObj spid="_x0000_s25602" name="Drawing" r:id="rId3" imgW="419040" imgH="312480" progId="Presentations.Drawing.16">
              <p:embed/>
            </p:oleObj>
          </a:graphicData>
        </a:graphic>
      </p:graphicFrame>
      <p:graphicFrame>
        <p:nvGraphicFramePr>
          <p:cNvPr id="25603" name="Object 4"/>
          <p:cNvGraphicFramePr>
            <a:graphicFrameLocks noChangeAspect="1"/>
          </p:cNvGraphicFramePr>
          <p:nvPr/>
        </p:nvGraphicFramePr>
        <p:xfrm>
          <a:off x="322263" y="1758950"/>
          <a:ext cx="8501062" cy="4325938"/>
        </p:xfrm>
        <a:graphic>
          <a:graphicData uri="http://schemas.openxmlformats.org/presentationml/2006/ole">
            <p:oleObj spid="_x0000_s25603"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26629"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De juiste KPI’s  -en KSF’s-  ontwikkelen</a:t>
            </a:r>
          </a:p>
        </p:txBody>
      </p:sp>
      <p:sp>
        <p:nvSpPr>
          <p:cNvPr id="266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6626" name="Object 6"/>
          <p:cNvGraphicFramePr>
            <a:graphicFrameLocks noChangeAspect="1"/>
          </p:cNvGraphicFramePr>
          <p:nvPr/>
        </p:nvGraphicFramePr>
        <p:xfrm>
          <a:off x="8594725" y="6388100"/>
          <a:ext cx="419100" cy="312738"/>
        </p:xfrm>
        <a:graphic>
          <a:graphicData uri="http://schemas.openxmlformats.org/presentationml/2006/ole">
            <p:oleObj spid="_x0000_s26626" name="Drawing" r:id="rId3" imgW="419040" imgH="312480" progId="Presentations.Drawing.16">
              <p:embed/>
            </p:oleObj>
          </a:graphicData>
        </a:graphic>
      </p:graphicFrame>
      <p:graphicFrame>
        <p:nvGraphicFramePr>
          <p:cNvPr id="26627" name="Object 4"/>
          <p:cNvGraphicFramePr>
            <a:graphicFrameLocks noChangeAspect="1"/>
          </p:cNvGraphicFramePr>
          <p:nvPr/>
        </p:nvGraphicFramePr>
        <p:xfrm>
          <a:off x="322263" y="1758950"/>
          <a:ext cx="8501062" cy="4325938"/>
        </p:xfrm>
        <a:graphic>
          <a:graphicData uri="http://schemas.openxmlformats.org/presentationml/2006/ole">
            <p:oleObj spid="_x0000_s26627"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27653"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De juiste KPI’s  -en KSF’s-  ontwikkelen</a:t>
            </a:r>
          </a:p>
        </p:txBody>
      </p:sp>
      <p:sp>
        <p:nvSpPr>
          <p:cNvPr id="276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7650" name="Object 6"/>
          <p:cNvGraphicFramePr>
            <a:graphicFrameLocks noChangeAspect="1"/>
          </p:cNvGraphicFramePr>
          <p:nvPr/>
        </p:nvGraphicFramePr>
        <p:xfrm>
          <a:off x="8594725" y="6388100"/>
          <a:ext cx="419100" cy="312738"/>
        </p:xfrm>
        <a:graphic>
          <a:graphicData uri="http://schemas.openxmlformats.org/presentationml/2006/ole">
            <p:oleObj spid="_x0000_s27650" name="Drawing" r:id="rId3" imgW="419040" imgH="312480" progId="Presentations.Drawing.16">
              <p:embed/>
            </p:oleObj>
          </a:graphicData>
        </a:graphic>
      </p:graphicFrame>
      <p:graphicFrame>
        <p:nvGraphicFramePr>
          <p:cNvPr id="27651" name="Object 4"/>
          <p:cNvGraphicFramePr>
            <a:graphicFrameLocks noChangeAspect="1"/>
          </p:cNvGraphicFramePr>
          <p:nvPr/>
        </p:nvGraphicFramePr>
        <p:xfrm>
          <a:off x="322263" y="1758950"/>
          <a:ext cx="8493125" cy="4321175"/>
        </p:xfrm>
        <a:graphic>
          <a:graphicData uri="http://schemas.openxmlformats.org/presentationml/2006/ole">
            <p:oleObj spid="_x0000_s27651"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De juiste KPI’s  -en KSF’s-  ontwikkelen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28674" name="Drawing" r:id="rId3" imgW="419040" imgH="312480" progId="Presentations.Drawing.16">
              <p:embed/>
            </p:oleObj>
          </a:graphicData>
        </a:graphic>
      </p:graphicFrame>
      <p:graphicFrame>
        <p:nvGraphicFramePr>
          <p:cNvPr id="28675" name="Object 4"/>
          <p:cNvGraphicFramePr>
            <a:graphicFrameLocks noChangeAspect="1"/>
          </p:cNvGraphicFramePr>
          <p:nvPr/>
        </p:nvGraphicFramePr>
        <p:xfrm>
          <a:off x="322263" y="1758950"/>
          <a:ext cx="8493125" cy="4321175"/>
        </p:xfrm>
        <a:graphic>
          <a:graphicData uri="http://schemas.openxmlformats.org/presentationml/2006/ole">
            <p:oleObj spid="_x0000_s28675"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29701"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De juiste KPI’s  -en KSF’s-  ontwikkelen</a:t>
            </a:r>
          </a:p>
        </p:txBody>
      </p:sp>
      <p:sp>
        <p:nvSpPr>
          <p:cNvPr id="297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9698" name="Object 6"/>
          <p:cNvGraphicFramePr>
            <a:graphicFrameLocks noChangeAspect="1"/>
          </p:cNvGraphicFramePr>
          <p:nvPr/>
        </p:nvGraphicFramePr>
        <p:xfrm>
          <a:off x="8594725" y="6388100"/>
          <a:ext cx="419100" cy="312738"/>
        </p:xfrm>
        <a:graphic>
          <a:graphicData uri="http://schemas.openxmlformats.org/presentationml/2006/ole">
            <p:oleObj spid="_x0000_s29698" name="Drawing" r:id="rId3" imgW="419040" imgH="312480" progId="Presentations.Drawing.16">
              <p:embed/>
            </p:oleObj>
          </a:graphicData>
        </a:graphic>
      </p:graphicFrame>
      <p:graphicFrame>
        <p:nvGraphicFramePr>
          <p:cNvPr id="29699" name="Object 4"/>
          <p:cNvGraphicFramePr>
            <a:graphicFrameLocks noChangeAspect="1"/>
          </p:cNvGraphicFramePr>
          <p:nvPr/>
        </p:nvGraphicFramePr>
        <p:xfrm>
          <a:off x="322263" y="1758950"/>
          <a:ext cx="8486775" cy="4318000"/>
        </p:xfrm>
        <a:graphic>
          <a:graphicData uri="http://schemas.openxmlformats.org/presentationml/2006/ole">
            <p:oleObj spid="_x0000_s29699"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30725"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De juiste KPI’s  -en KSF’s-  ontwikkelen</a:t>
            </a:r>
          </a:p>
        </p:txBody>
      </p:sp>
      <p:sp>
        <p:nvSpPr>
          <p:cNvPr id="307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22" name="Object 6"/>
          <p:cNvGraphicFramePr>
            <a:graphicFrameLocks noChangeAspect="1"/>
          </p:cNvGraphicFramePr>
          <p:nvPr/>
        </p:nvGraphicFramePr>
        <p:xfrm>
          <a:off x="8594725" y="6388100"/>
          <a:ext cx="419100" cy="312738"/>
        </p:xfrm>
        <a:graphic>
          <a:graphicData uri="http://schemas.openxmlformats.org/presentationml/2006/ole">
            <p:oleObj spid="_x0000_s30722" name="Drawing" r:id="rId3" imgW="419040" imgH="312480" progId="Presentations.Drawing.16">
              <p:embed/>
            </p:oleObj>
          </a:graphicData>
        </a:graphic>
      </p:graphicFrame>
      <p:graphicFrame>
        <p:nvGraphicFramePr>
          <p:cNvPr id="30723" name="Object 4"/>
          <p:cNvGraphicFramePr>
            <a:graphicFrameLocks noChangeAspect="1"/>
          </p:cNvGraphicFramePr>
          <p:nvPr/>
        </p:nvGraphicFramePr>
        <p:xfrm>
          <a:off x="322263" y="1758950"/>
          <a:ext cx="8486775" cy="4675188"/>
        </p:xfrm>
        <a:graphic>
          <a:graphicData uri="http://schemas.openxmlformats.org/presentationml/2006/ole">
            <p:oleObj spid="_x0000_s30723" name="Drawing" r:id="rId4" imgW="9075600" imgH="4998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31749"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De juiste KPI’s  -en KSF’s-  ontwikkelen</a:t>
            </a:r>
          </a:p>
        </p:txBody>
      </p:sp>
      <p:sp>
        <p:nvSpPr>
          <p:cNvPr id="317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1746" name="Object 6"/>
          <p:cNvGraphicFramePr>
            <a:graphicFrameLocks noChangeAspect="1"/>
          </p:cNvGraphicFramePr>
          <p:nvPr/>
        </p:nvGraphicFramePr>
        <p:xfrm>
          <a:off x="8594725" y="6388100"/>
          <a:ext cx="419100" cy="312738"/>
        </p:xfrm>
        <a:graphic>
          <a:graphicData uri="http://schemas.openxmlformats.org/presentationml/2006/ole">
            <p:oleObj spid="_x0000_s31746" name="Drawing" r:id="rId3" imgW="419040" imgH="312480" progId="Presentations.Drawing.16">
              <p:embed/>
            </p:oleObj>
          </a:graphicData>
        </a:graphic>
      </p:graphicFrame>
      <p:graphicFrame>
        <p:nvGraphicFramePr>
          <p:cNvPr id="31747" name="Object 4"/>
          <p:cNvGraphicFramePr>
            <a:graphicFrameLocks noChangeAspect="1"/>
          </p:cNvGraphicFramePr>
          <p:nvPr/>
        </p:nvGraphicFramePr>
        <p:xfrm>
          <a:off x="322263" y="1758950"/>
          <a:ext cx="8493125" cy="4321175"/>
        </p:xfrm>
        <a:graphic>
          <a:graphicData uri="http://schemas.openxmlformats.org/presentationml/2006/ole">
            <p:oleObj spid="_x0000_s31747"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32773"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De juiste KPI’s  -en KSF’s-  ontwikkelen</a:t>
            </a:r>
          </a:p>
        </p:txBody>
      </p:sp>
      <p:sp>
        <p:nvSpPr>
          <p:cNvPr id="327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2770" name="Object 6"/>
          <p:cNvGraphicFramePr>
            <a:graphicFrameLocks noChangeAspect="1"/>
          </p:cNvGraphicFramePr>
          <p:nvPr/>
        </p:nvGraphicFramePr>
        <p:xfrm>
          <a:off x="8594725" y="6388100"/>
          <a:ext cx="419100" cy="312738"/>
        </p:xfrm>
        <a:graphic>
          <a:graphicData uri="http://schemas.openxmlformats.org/presentationml/2006/ole">
            <p:oleObj spid="_x0000_s32770" name="Drawing" r:id="rId3" imgW="419040" imgH="312480" progId="Presentations.Drawing.16">
              <p:embed/>
            </p:oleObj>
          </a:graphicData>
        </a:graphic>
      </p:graphicFrame>
      <p:graphicFrame>
        <p:nvGraphicFramePr>
          <p:cNvPr id="32771" name="Object 4"/>
          <p:cNvGraphicFramePr>
            <a:graphicFrameLocks noChangeAspect="1"/>
          </p:cNvGraphicFramePr>
          <p:nvPr/>
        </p:nvGraphicFramePr>
        <p:xfrm>
          <a:off x="322263" y="1758950"/>
          <a:ext cx="8501062" cy="4325938"/>
        </p:xfrm>
        <a:graphic>
          <a:graphicData uri="http://schemas.openxmlformats.org/presentationml/2006/ole">
            <p:oleObj spid="_x0000_s32771"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33797"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De juiste KPI’s  -en KSF’s-  ontwikkelen</a:t>
            </a:r>
          </a:p>
        </p:txBody>
      </p:sp>
      <p:sp>
        <p:nvSpPr>
          <p:cNvPr id="337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3794" name="Object 6"/>
          <p:cNvGraphicFramePr>
            <a:graphicFrameLocks noChangeAspect="1"/>
          </p:cNvGraphicFramePr>
          <p:nvPr/>
        </p:nvGraphicFramePr>
        <p:xfrm>
          <a:off x="8594725" y="6388100"/>
          <a:ext cx="419100" cy="312738"/>
        </p:xfrm>
        <a:graphic>
          <a:graphicData uri="http://schemas.openxmlformats.org/presentationml/2006/ole">
            <p:oleObj spid="_x0000_s33794" name="Drawing" r:id="rId3" imgW="419040" imgH="312480" progId="Presentations.Drawing.16">
              <p:embed/>
            </p:oleObj>
          </a:graphicData>
        </a:graphic>
      </p:graphicFrame>
      <p:graphicFrame>
        <p:nvGraphicFramePr>
          <p:cNvPr id="33795" name="Object 4"/>
          <p:cNvGraphicFramePr>
            <a:graphicFrameLocks noChangeAspect="1"/>
          </p:cNvGraphicFramePr>
          <p:nvPr/>
        </p:nvGraphicFramePr>
        <p:xfrm>
          <a:off x="322263" y="1758950"/>
          <a:ext cx="8501062" cy="4325938"/>
        </p:xfrm>
        <a:graphic>
          <a:graphicData uri="http://schemas.openxmlformats.org/presentationml/2006/ole">
            <p:oleObj spid="_x0000_s33795"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30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LT-visie op omnichannel kooppad en strategische richting</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4" name="Object 6"/>
          <p:cNvGraphicFramePr>
            <a:graphicFrameLocks noChangeAspect="1"/>
          </p:cNvGraphicFramePr>
          <p:nvPr/>
        </p:nvGraphicFramePr>
        <p:xfrm>
          <a:off x="8594725" y="6388100"/>
          <a:ext cx="419100" cy="312738"/>
        </p:xfrm>
        <a:graphic>
          <a:graphicData uri="http://schemas.openxmlformats.org/presentationml/2006/ole">
            <p:oleObj spid="_x0000_s3074" name="Drawing" r:id="rId3" imgW="419040" imgH="312480" progId="Presentations.Drawing.16">
              <p:embed/>
            </p:oleObj>
          </a:graphicData>
        </a:graphic>
      </p:graphicFrame>
      <p:pic>
        <p:nvPicPr>
          <p:cNvPr id="3079" name="Picture 5"/>
          <p:cNvPicPr>
            <a:picLocks noChangeAspect="1" noChangeArrowheads="1"/>
          </p:cNvPicPr>
          <p:nvPr/>
        </p:nvPicPr>
        <p:blipFill>
          <a:blip r:embed="rId4"/>
          <a:srcRect/>
          <a:stretch>
            <a:fillRect/>
          </a:stretch>
        </p:blipFill>
        <p:spPr bwMode="auto">
          <a:xfrm>
            <a:off x="5045075" y="2525713"/>
            <a:ext cx="3840163" cy="2684462"/>
          </a:xfrm>
          <a:prstGeom prst="rect">
            <a:avLst/>
          </a:prstGeom>
          <a:noFill/>
          <a:ln w="9525">
            <a:noFill/>
            <a:miter lim="800000"/>
            <a:headEnd/>
            <a:tailEnd/>
          </a:ln>
        </p:spPr>
      </p:pic>
      <p:pic>
        <p:nvPicPr>
          <p:cNvPr id="3080" name="Picture 6"/>
          <p:cNvPicPr>
            <a:picLocks noChangeAspect="1" noChangeArrowheads="1"/>
          </p:cNvPicPr>
          <p:nvPr/>
        </p:nvPicPr>
        <p:blipFill>
          <a:blip r:embed="rId5"/>
          <a:srcRect/>
          <a:stretch>
            <a:fillRect/>
          </a:stretch>
        </p:blipFill>
        <p:spPr bwMode="auto">
          <a:xfrm>
            <a:off x="322263" y="4098925"/>
            <a:ext cx="4616450" cy="2036763"/>
          </a:xfrm>
          <a:prstGeom prst="rect">
            <a:avLst/>
          </a:prstGeom>
          <a:noFill/>
          <a:ln w="9525">
            <a:noFill/>
            <a:miter lim="800000"/>
            <a:headEnd/>
            <a:tailEnd/>
          </a:ln>
        </p:spPr>
      </p:pic>
      <p:graphicFrame>
        <p:nvGraphicFramePr>
          <p:cNvPr id="3075" name="Object 7"/>
          <p:cNvGraphicFramePr>
            <a:graphicFrameLocks noChangeAspect="1"/>
          </p:cNvGraphicFramePr>
          <p:nvPr/>
        </p:nvGraphicFramePr>
        <p:xfrm>
          <a:off x="322263" y="1758950"/>
          <a:ext cx="8501062" cy="720725"/>
        </p:xfrm>
        <a:graphic>
          <a:graphicData uri="http://schemas.openxmlformats.org/presentationml/2006/ole">
            <p:oleObj spid="_x0000_s3075" name="Drawing" r:id="rId6" imgW="9167040" imgH="769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46083" name="Picture 3" descr="page_omnichannel_13_8.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34821" name="Rectangle 3"/>
          <p:cNvSpPr>
            <a:spLocks noGrp="1" noChangeArrowheads="1"/>
          </p:cNvSpPr>
          <p:nvPr>
            <p:ph type="subTitle" idx="1"/>
          </p:nvPr>
        </p:nvSpPr>
        <p:spPr>
          <a:xfrm>
            <a:off x="0" y="1066800"/>
            <a:ext cx="9144000" cy="609600"/>
          </a:xfrm>
        </p:spPr>
        <p:txBody>
          <a:bodyPr/>
          <a:lstStyle/>
          <a:p>
            <a:pPr eaLnBrk="1" hangingPunct="1"/>
            <a:r>
              <a:rPr lang="en-US" sz="2500" b="1" smtClean="0">
                <a:solidFill>
                  <a:srgbClr val="003399"/>
                </a:solidFill>
                <a:latin typeface="Tahoma" pitchFamily="34" charset="0"/>
              </a:rPr>
              <a:t>Ontwikkeling van de omnichannel organisatie plannen</a:t>
            </a:r>
          </a:p>
        </p:txBody>
      </p:sp>
      <p:sp>
        <p:nvSpPr>
          <p:cNvPr id="348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4818" name="Object 6"/>
          <p:cNvGraphicFramePr>
            <a:graphicFrameLocks noChangeAspect="1"/>
          </p:cNvGraphicFramePr>
          <p:nvPr/>
        </p:nvGraphicFramePr>
        <p:xfrm>
          <a:off x="8594725" y="6388100"/>
          <a:ext cx="419100" cy="312738"/>
        </p:xfrm>
        <a:graphic>
          <a:graphicData uri="http://schemas.openxmlformats.org/presentationml/2006/ole">
            <p:oleObj spid="_x0000_s34818" name="Drawing" r:id="rId3" imgW="419040" imgH="312480" progId="Presentations.Drawing.16">
              <p:embed/>
            </p:oleObj>
          </a:graphicData>
        </a:graphic>
      </p:graphicFrame>
      <p:graphicFrame>
        <p:nvGraphicFramePr>
          <p:cNvPr id="34819" name="Object 4"/>
          <p:cNvGraphicFramePr>
            <a:graphicFrameLocks noChangeAspect="1"/>
          </p:cNvGraphicFramePr>
          <p:nvPr/>
        </p:nvGraphicFramePr>
        <p:xfrm>
          <a:off x="322263" y="1758950"/>
          <a:ext cx="8516937" cy="4040188"/>
        </p:xfrm>
        <a:graphic>
          <a:graphicData uri="http://schemas.openxmlformats.org/presentationml/2006/ole">
            <p:oleObj spid="_x0000_s34819" name="Drawing" r:id="rId4" imgW="9075600" imgH="43052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35845" name="Rectangle 3"/>
          <p:cNvSpPr>
            <a:spLocks noGrp="1" noChangeArrowheads="1"/>
          </p:cNvSpPr>
          <p:nvPr>
            <p:ph type="subTitle" idx="1"/>
          </p:nvPr>
        </p:nvSpPr>
        <p:spPr>
          <a:xfrm>
            <a:off x="0" y="1066800"/>
            <a:ext cx="9144000" cy="609600"/>
          </a:xfrm>
        </p:spPr>
        <p:txBody>
          <a:bodyPr/>
          <a:lstStyle/>
          <a:p>
            <a:pPr eaLnBrk="1" hangingPunct="1"/>
            <a:r>
              <a:rPr lang="en-US" sz="2500" b="1" smtClean="0">
                <a:solidFill>
                  <a:srgbClr val="003399"/>
                </a:solidFill>
                <a:latin typeface="Tahoma" pitchFamily="34" charset="0"/>
              </a:rPr>
              <a:t>Ontwikkeling van de omnichannel organisatie plannen</a:t>
            </a:r>
          </a:p>
        </p:txBody>
      </p:sp>
      <p:sp>
        <p:nvSpPr>
          <p:cNvPr id="358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5842" name="Object 6"/>
          <p:cNvGraphicFramePr>
            <a:graphicFrameLocks noChangeAspect="1"/>
          </p:cNvGraphicFramePr>
          <p:nvPr/>
        </p:nvGraphicFramePr>
        <p:xfrm>
          <a:off x="8594725" y="6388100"/>
          <a:ext cx="419100" cy="312738"/>
        </p:xfrm>
        <a:graphic>
          <a:graphicData uri="http://schemas.openxmlformats.org/presentationml/2006/ole">
            <p:oleObj spid="_x0000_s35842" name="Drawing" r:id="rId3" imgW="419040" imgH="312480" progId="Presentations.Drawing.16">
              <p:embed/>
            </p:oleObj>
          </a:graphicData>
        </a:graphic>
      </p:graphicFrame>
      <p:graphicFrame>
        <p:nvGraphicFramePr>
          <p:cNvPr id="35843" name="Object 4"/>
          <p:cNvGraphicFramePr>
            <a:graphicFrameLocks noChangeAspect="1"/>
          </p:cNvGraphicFramePr>
          <p:nvPr/>
        </p:nvGraphicFramePr>
        <p:xfrm>
          <a:off x="322263" y="1758950"/>
          <a:ext cx="8523287" cy="4337050"/>
        </p:xfrm>
        <a:graphic>
          <a:graphicData uri="http://schemas.openxmlformats.org/presentationml/2006/ole">
            <p:oleObj spid="_x0000_s35843"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47107" name="Picture 4" descr="page_omnichannel_13_9.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36869" name="Rectangle 3"/>
          <p:cNvSpPr>
            <a:spLocks noGrp="1" noChangeArrowheads="1"/>
          </p:cNvSpPr>
          <p:nvPr>
            <p:ph type="subTitle" idx="1"/>
          </p:nvPr>
        </p:nvSpPr>
        <p:spPr>
          <a:xfrm>
            <a:off x="0" y="1066800"/>
            <a:ext cx="9144000" cy="609600"/>
          </a:xfrm>
        </p:spPr>
        <p:txBody>
          <a:bodyPr/>
          <a:lstStyle/>
          <a:p>
            <a:pPr eaLnBrk="1" hangingPunct="1"/>
            <a:r>
              <a:rPr lang="en-US" sz="2500" b="1" smtClean="0">
                <a:solidFill>
                  <a:srgbClr val="003399"/>
                </a:solidFill>
                <a:latin typeface="Tahoma" pitchFamily="34" charset="0"/>
              </a:rPr>
              <a:t>Van omnichannel naar  …..  optichannel</a:t>
            </a:r>
          </a:p>
        </p:txBody>
      </p:sp>
      <p:sp>
        <p:nvSpPr>
          <p:cNvPr id="368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6866" name="Object 6"/>
          <p:cNvGraphicFramePr>
            <a:graphicFrameLocks noChangeAspect="1"/>
          </p:cNvGraphicFramePr>
          <p:nvPr/>
        </p:nvGraphicFramePr>
        <p:xfrm>
          <a:off x="8594725" y="6388100"/>
          <a:ext cx="419100" cy="312738"/>
        </p:xfrm>
        <a:graphic>
          <a:graphicData uri="http://schemas.openxmlformats.org/presentationml/2006/ole">
            <p:oleObj spid="_x0000_s36866" name="Drawing" r:id="rId3" imgW="419040" imgH="312480" progId="Presentations.Drawing.16">
              <p:embed/>
            </p:oleObj>
          </a:graphicData>
        </a:graphic>
      </p:graphicFrame>
      <p:graphicFrame>
        <p:nvGraphicFramePr>
          <p:cNvPr id="36867" name="Object 4"/>
          <p:cNvGraphicFramePr>
            <a:graphicFrameLocks noChangeAspect="1"/>
          </p:cNvGraphicFramePr>
          <p:nvPr/>
        </p:nvGraphicFramePr>
        <p:xfrm>
          <a:off x="322263" y="1758950"/>
          <a:ext cx="8501062" cy="4325938"/>
        </p:xfrm>
        <a:graphic>
          <a:graphicData uri="http://schemas.openxmlformats.org/presentationml/2006/ole">
            <p:oleObj spid="_x0000_s36867"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37893" name="Rectangle 3"/>
          <p:cNvSpPr>
            <a:spLocks noGrp="1" noChangeArrowheads="1"/>
          </p:cNvSpPr>
          <p:nvPr>
            <p:ph type="subTitle" idx="1"/>
          </p:nvPr>
        </p:nvSpPr>
        <p:spPr>
          <a:xfrm>
            <a:off x="0" y="1066800"/>
            <a:ext cx="9144000" cy="609600"/>
          </a:xfrm>
        </p:spPr>
        <p:txBody>
          <a:bodyPr/>
          <a:lstStyle/>
          <a:p>
            <a:pPr eaLnBrk="1" hangingPunct="1"/>
            <a:r>
              <a:rPr lang="en-US" sz="2500" b="1" smtClean="0">
                <a:solidFill>
                  <a:srgbClr val="003399"/>
                </a:solidFill>
                <a:latin typeface="Tahoma" pitchFamily="34" charset="0"/>
              </a:rPr>
              <a:t>Van omnichannel naar  …..  optichannel</a:t>
            </a:r>
          </a:p>
        </p:txBody>
      </p:sp>
      <p:sp>
        <p:nvSpPr>
          <p:cNvPr id="378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7890" name="Object 6"/>
          <p:cNvGraphicFramePr>
            <a:graphicFrameLocks noChangeAspect="1"/>
          </p:cNvGraphicFramePr>
          <p:nvPr/>
        </p:nvGraphicFramePr>
        <p:xfrm>
          <a:off x="8594725" y="6388100"/>
          <a:ext cx="419100" cy="312738"/>
        </p:xfrm>
        <a:graphic>
          <a:graphicData uri="http://schemas.openxmlformats.org/presentationml/2006/ole">
            <p:oleObj spid="_x0000_s37890" name="Drawing" r:id="rId3" imgW="419040" imgH="312480" progId="Presentations.Drawing.16">
              <p:embed/>
            </p:oleObj>
          </a:graphicData>
        </a:graphic>
      </p:graphicFrame>
      <p:graphicFrame>
        <p:nvGraphicFramePr>
          <p:cNvPr id="37891" name="Object 4"/>
          <p:cNvGraphicFramePr>
            <a:graphicFrameLocks noChangeAspect="1"/>
          </p:cNvGraphicFramePr>
          <p:nvPr/>
        </p:nvGraphicFramePr>
        <p:xfrm>
          <a:off x="322263" y="1758950"/>
          <a:ext cx="8501062" cy="4325938"/>
        </p:xfrm>
        <a:graphic>
          <a:graphicData uri="http://schemas.openxmlformats.org/presentationml/2006/ole">
            <p:oleObj spid="_x0000_s37891" name="Drawing" r:id="rId4" imgW="9075600" imgH="4617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4101"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LT-visie op omnichannel kooppad en strategische richting</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8" name="Object 6"/>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6">
              <p:embed/>
            </p:oleObj>
          </a:graphicData>
        </a:graphic>
      </p:graphicFrame>
      <p:graphicFrame>
        <p:nvGraphicFramePr>
          <p:cNvPr id="4099" name="Object 4"/>
          <p:cNvGraphicFramePr>
            <a:graphicFrameLocks noChangeAspect="1"/>
          </p:cNvGraphicFramePr>
          <p:nvPr/>
        </p:nvGraphicFramePr>
        <p:xfrm>
          <a:off x="322263" y="1758950"/>
          <a:ext cx="8516937" cy="4321175"/>
        </p:xfrm>
        <a:graphic>
          <a:graphicData uri="http://schemas.openxmlformats.org/presentationml/2006/ole">
            <p:oleObj spid="_x0000_s4099" name="Drawing" r:id="rId4" imgW="9167040" imgH="4648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5125"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LT-visie op omnichannel kooppad en strategische richting</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6"/>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6">
              <p:embed/>
            </p:oleObj>
          </a:graphicData>
        </a:graphic>
      </p:graphicFrame>
      <p:graphicFrame>
        <p:nvGraphicFramePr>
          <p:cNvPr id="5123" name="Object 5"/>
          <p:cNvGraphicFramePr>
            <a:graphicFrameLocks noChangeAspect="1"/>
          </p:cNvGraphicFramePr>
          <p:nvPr/>
        </p:nvGraphicFramePr>
        <p:xfrm>
          <a:off x="322263" y="1758950"/>
          <a:ext cx="8516937" cy="4321175"/>
        </p:xfrm>
        <a:graphic>
          <a:graphicData uri="http://schemas.openxmlformats.org/presentationml/2006/ole">
            <p:oleObj spid="_x0000_s5123" name="Drawing" r:id="rId4" imgW="9167040" imgH="4648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LT-visie op omnichannel kooppad en strategische richting</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6"/>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6">
              <p:embed/>
            </p:oleObj>
          </a:graphicData>
        </a:graphic>
      </p:graphicFrame>
      <p:graphicFrame>
        <p:nvGraphicFramePr>
          <p:cNvPr id="6147" name="Object 4"/>
          <p:cNvGraphicFramePr>
            <a:graphicFrameLocks noChangeAspect="1"/>
          </p:cNvGraphicFramePr>
          <p:nvPr/>
        </p:nvGraphicFramePr>
        <p:xfrm>
          <a:off x="322263" y="1758950"/>
          <a:ext cx="8516937" cy="4321175"/>
        </p:xfrm>
        <a:graphic>
          <a:graphicData uri="http://schemas.openxmlformats.org/presentationml/2006/ole">
            <p:oleObj spid="_x0000_s6147" name="Drawing" r:id="rId4" imgW="9167040" imgH="4648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7173"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LT-visie op omnichannel kooppad en strategische richting</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170" name="Object 6"/>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6">
              <p:embed/>
            </p:oleObj>
          </a:graphicData>
        </a:graphic>
      </p:graphicFrame>
      <p:graphicFrame>
        <p:nvGraphicFramePr>
          <p:cNvPr id="7171" name="Object 4"/>
          <p:cNvGraphicFramePr>
            <a:graphicFrameLocks noChangeAspect="1"/>
          </p:cNvGraphicFramePr>
          <p:nvPr/>
        </p:nvGraphicFramePr>
        <p:xfrm>
          <a:off x="322263" y="1758950"/>
          <a:ext cx="8556625" cy="3362325"/>
        </p:xfrm>
        <a:graphic>
          <a:graphicData uri="http://schemas.openxmlformats.org/presentationml/2006/ole">
            <p:oleObj spid="_x0000_s7171" name="Drawing" r:id="rId4" imgW="9167040" imgH="3596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p:nvPr>
        </p:nvSpPr>
        <p:spPr>
          <a:xfrm>
            <a:off x="0" y="152400"/>
            <a:ext cx="9144000" cy="685800"/>
          </a:xfrm>
        </p:spPr>
        <p:txBody>
          <a:bodyPr/>
          <a:lstStyle/>
          <a:p>
            <a:pPr eaLnBrk="1" hangingPunct="1"/>
            <a:r>
              <a:rPr lang="en-US" sz="2700" b="1" smtClean="0">
                <a:solidFill>
                  <a:srgbClr val="003399"/>
                </a:solidFill>
                <a:latin typeface="Tahoma" pitchFamily="34" charset="0"/>
              </a:rPr>
              <a:t>OP WEG NAAR SUCCESVOLLE OMNICHANNEL</a:t>
            </a:r>
          </a:p>
        </p:txBody>
      </p:sp>
      <p:sp>
        <p:nvSpPr>
          <p:cNvPr id="819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LT-visie op omnichannel kooppad en strategische richting</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194" name="Object 6"/>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6">
              <p:embed/>
            </p:oleObj>
          </a:graphicData>
        </a:graphic>
      </p:graphicFrame>
      <p:graphicFrame>
        <p:nvGraphicFramePr>
          <p:cNvPr id="8195" name="Object 4"/>
          <p:cNvGraphicFramePr>
            <a:graphicFrameLocks noChangeAspect="1"/>
          </p:cNvGraphicFramePr>
          <p:nvPr/>
        </p:nvGraphicFramePr>
        <p:xfrm>
          <a:off x="322263" y="1758950"/>
          <a:ext cx="8577262" cy="4341813"/>
        </p:xfrm>
        <a:graphic>
          <a:graphicData uri="http://schemas.openxmlformats.org/presentationml/2006/ole">
            <p:oleObj spid="_x0000_s8195" name="Drawing" r:id="rId4" imgW="9189720" imgH="4648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2707</TotalTime>
  <Words>394</Words>
  <Application>Microsoft Office PowerPoint</Application>
  <PresentationFormat>On-screen Show (4:3)</PresentationFormat>
  <Paragraphs>71</Paragraphs>
  <Slides>45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51" baseType="lpstr">
      <vt:lpstr>Arial</vt:lpstr>
      <vt:lpstr>Calibri</vt:lpstr>
      <vt:lpstr>Tahoma</vt:lpstr>
      <vt:lpstr>Dunes</vt:lpstr>
      <vt:lpstr>Presentations X8 Drawing</vt:lpstr>
      <vt:lpstr>Presentations X6 Drawing</vt:lpstr>
      <vt:lpstr>OMNICHANNEL MARKETING / 13</vt:lpstr>
      <vt:lpstr>OP WEG NAAR SUCCESVOLLE OMNICHANNEL</vt:lpstr>
      <vt:lpstr>Slide 3</vt:lpstr>
      <vt:lpstr>OP WEG NAAR SUCCESVOLLE OMNICHANNEL</vt:lpstr>
      <vt:lpstr>OP WEG NAAR SUCCESVOLLE OMNICHANNEL</vt:lpstr>
      <vt:lpstr>OP WEG NAAR SUCCESVOLLE OMNICHANNEL</vt:lpstr>
      <vt:lpstr>OP WEG NAAR SUCCESVOLLE OMNICHANNEL</vt:lpstr>
      <vt:lpstr>OP WEG NAAR SUCCESVOLLE OMNICHANNEL</vt:lpstr>
      <vt:lpstr>OP WEG NAAR SUCCESVOLLE OMNICHANNEL</vt:lpstr>
      <vt:lpstr>OP WEG NAAR SUCCESVOLLE OMNICHANNEL</vt:lpstr>
      <vt:lpstr>OP WEG NAAR SUCCESVOLLE OMNICHANNEL</vt:lpstr>
      <vt:lpstr>Slide 12</vt:lpstr>
      <vt:lpstr>OP WEG NAAR SUCCESVOLLE OMNICHANNEL</vt:lpstr>
      <vt:lpstr>OP WEG NAAR SUCCESVOLLE OMNICHANNEL</vt:lpstr>
      <vt:lpstr>OP WEG NAAR SUCCESVOLLE OMNICHANNEL</vt:lpstr>
      <vt:lpstr>OP WEG NAAR SUCCESVOLLE OMNICHANNEL</vt:lpstr>
      <vt:lpstr>Slide 17</vt:lpstr>
      <vt:lpstr>OP WEG NAAR SUCCESVOLLE OMNICHANNEL</vt:lpstr>
      <vt:lpstr>OP WEG NAAR SUCCESVOLLE OMNICHANNEL</vt:lpstr>
      <vt:lpstr>Slide 20</vt:lpstr>
      <vt:lpstr>OP WEG NAAR SUCCESVOLLE OMNICHANNEL</vt:lpstr>
      <vt:lpstr>Slide 22</vt:lpstr>
      <vt:lpstr>OP WEG NAAR SUCCESVOLLE OMNICHANNEL</vt:lpstr>
      <vt:lpstr>Slide 24</vt:lpstr>
      <vt:lpstr>OP WEG NAAR SUCCESVOLLE OMNICHANNEL</vt:lpstr>
      <vt:lpstr>OP WEG NAAR SUCCESVOLLE OMNICHANNEL</vt:lpstr>
      <vt:lpstr>OP WEG NAAR SUCCESVOLLE OMNICHANNEL</vt:lpstr>
      <vt:lpstr>OP WEG NAAR SUCCESVOLLE OMNICHANNEL</vt:lpstr>
      <vt:lpstr>Slide 29</vt:lpstr>
      <vt:lpstr>OP WEG NAAR SUCCESVOLLE OMNICHANNEL</vt:lpstr>
      <vt:lpstr>OP WEG NAAR SUCCESVOLLE OMNICHANNEL</vt:lpstr>
      <vt:lpstr>OP WEG NAAR SUCCESVOLLE OMNICHANNEL</vt:lpstr>
      <vt:lpstr>OP WEG NAAR SUCCESVOLLE OMNICHANNEL</vt:lpstr>
      <vt:lpstr>OP WEG NAAR SUCCESVOLLE OMNICHANNEL</vt:lpstr>
      <vt:lpstr>OP WEG NAAR SUCCESVOLLE OMNICHANNEL</vt:lpstr>
      <vt:lpstr>OP WEG NAAR SUCCESVOLLE OMNICHANNEL</vt:lpstr>
      <vt:lpstr>OP WEG NAAR SUCCESVOLLE OMNICHANNEL</vt:lpstr>
      <vt:lpstr>OP WEG NAAR SUCCESVOLLE OMNICHANNEL</vt:lpstr>
      <vt:lpstr>OP WEG NAAR SUCCESVOLLE OMNICHANNEL</vt:lpstr>
      <vt:lpstr>Slide 40</vt:lpstr>
      <vt:lpstr>OP WEG NAAR SUCCESVOLLE OMNICHANNEL</vt:lpstr>
      <vt:lpstr>OP WEG NAAR SUCCESVOLLE OMNICHANNEL</vt:lpstr>
      <vt:lpstr>Slide 43</vt:lpstr>
      <vt:lpstr>OP WEG NAAR SUCCESVOLLE OMNICHANNEL</vt:lpstr>
      <vt:lpstr>OP WEG NAAR SUCCESVOLLE OMNICHANNEL</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3R_Omnichannel_marketing_13_op_weg_naar_succesvolle_omnichannel</dc:title>
  <dc:subject>Op weg naar succesvolle omnichannel</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630</cp:revision>
  <dcterms:created xsi:type="dcterms:W3CDTF">2015-09-06T15:15:23Z</dcterms:created>
  <dcterms:modified xsi:type="dcterms:W3CDTF">2020-07-16T21:34:35Z</dcterms:modified>
  <cp:category>Gebaseerd het boek Omnichannel in retail van prof. G. van Ossel;diverse materialen van R. Reinhardt.</cp:category>
</cp:coreProperties>
</file>